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7" r:id="rId2"/>
  </p:sldMasterIdLst>
  <p:notesMasterIdLst>
    <p:notesMasterId r:id="rId27"/>
  </p:notesMasterIdLst>
  <p:sldIdLst>
    <p:sldId id="256" r:id="rId3"/>
    <p:sldId id="294" r:id="rId4"/>
    <p:sldId id="295" r:id="rId5"/>
    <p:sldId id="278" r:id="rId6"/>
    <p:sldId id="263" r:id="rId7"/>
    <p:sldId id="281" r:id="rId8"/>
    <p:sldId id="288" r:id="rId9"/>
    <p:sldId id="292" r:id="rId10"/>
    <p:sldId id="282" r:id="rId11"/>
    <p:sldId id="284" r:id="rId12"/>
    <p:sldId id="267" r:id="rId13"/>
    <p:sldId id="268" r:id="rId14"/>
    <p:sldId id="269" r:id="rId15"/>
    <p:sldId id="285" r:id="rId16"/>
    <p:sldId id="270" r:id="rId17"/>
    <p:sldId id="271" r:id="rId18"/>
    <p:sldId id="272" r:id="rId19"/>
    <p:sldId id="273" r:id="rId20"/>
    <p:sldId id="274" r:id="rId21"/>
    <p:sldId id="277" r:id="rId22"/>
    <p:sldId id="275" r:id="rId23"/>
    <p:sldId id="276" r:id="rId24"/>
    <p:sldId id="286" r:id="rId25"/>
    <p:sldId id="287" r:id="rId2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BB39"/>
    <a:srgbClr val="C20016"/>
    <a:srgbClr val="DF9A18"/>
    <a:srgbClr val="9762A1"/>
    <a:srgbClr val="5C6081"/>
    <a:srgbClr val="E6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6678" autoAdjust="0"/>
  </p:normalViewPr>
  <p:slideViewPr>
    <p:cSldViewPr>
      <p:cViewPr varScale="1">
        <p:scale>
          <a:sx n="72" d="100"/>
          <a:sy n="72" d="100"/>
        </p:scale>
        <p:origin x="133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66F5E-8070-447F-BD15-F3B84A013164}" type="datetimeFigureOut">
              <a:rPr lang="fr-FR" smtClean="0"/>
              <a:pPr/>
              <a:t>11/08/2016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477A4-E98B-4D97-A27F-41EBE9D8687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2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IEC PC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</a:t>
            </a:r>
            <a:r>
              <a:rPr lang="fr-FR" sz="1200" b="1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reached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auto" latinLnBrk="0" hangingPunct="1"/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Ope. PC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 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477A4-E98B-4D97-A27F-41EBE9D86879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49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ébut EO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berthier\Desktop\Masque PPT EOLIEN DOUBLE LOGO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3" t="1687" r="13403" b="40098"/>
          <a:stretch/>
        </p:blipFill>
        <p:spPr bwMode="auto">
          <a:xfrm>
            <a:off x="-209550" y="1"/>
            <a:ext cx="9486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1259632" y="980728"/>
            <a:ext cx="6336704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titre</a:t>
            </a:r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99792" y="635682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fr-FR" i="1" dirty="0" smtClean="0"/>
              <a:t>Power </a:t>
            </a:r>
            <a:r>
              <a:rPr lang="fr-FR" i="1" dirty="0" err="1" smtClean="0"/>
              <a:t>curve</a:t>
            </a:r>
            <a:r>
              <a:rPr lang="fr-FR" i="1" dirty="0" smtClean="0"/>
              <a:t> </a:t>
            </a:r>
            <a:r>
              <a:rPr lang="fr-FR" i="1" dirty="0" err="1" smtClean="0"/>
              <a:t>working</a:t>
            </a:r>
            <a:r>
              <a:rPr lang="fr-FR" i="1" dirty="0" smtClean="0"/>
              <a:t> group : </a:t>
            </a:r>
            <a:r>
              <a:rPr lang="en-GB" i="1" dirty="0" smtClean="0"/>
              <a:t>17th Meeting</a:t>
            </a:r>
            <a:endParaRPr lang="fr-FR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652120" y="6356820"/>
            <a:ext cx="2133600" cy="365125"/>
          </a:xfrm>
          <a:prstGeom prst="rect">
            <a:avLst/>
          </a:prstGeom>
        </p:spPr>
        <p:txBody>
          <a:bodyPr/>
          <a:lstStyle/>
          <a:p>
            <a:fld id="{E293316B-48E4-47B3-AEB9-AA80615B86A9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4983165"/>
          </a:xfrm>
        </p:spPr>
        <p:txBody>
          <a:bodyPr/>
          <a:lstStyle>
            <a:lvl1pPr>
              <a:defRPr sz="2401">
                <a:latin typeface="Calibri" pitchFamily="34" charset="0"/>
                <a:cs typeface="Calibri" pitchFamily="34" charset="0"/>
              </a:defRPr>
            </a:lvl1pPr>
            <a:lvl2pPr>
              <a:defRPr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orbel" pitchFamily="34" charset="0"/>
              </a:defRPr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9"/>
            <a:ext cx="21336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2879"/>
            <a:ext cx="2895600" cy="3651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6492879"/>
            <a:ext cx="2133600" cy="365125"/>
          </a:xfrm>
        </p:spPr>
        <p:txBody>
          <a:bodyPr/>
          <a:lstStyle/>
          <a:p>
            <a:fld id="{D8E6B5E4-D389-4B28-9D96-88684562A8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606" y="0"/>
            <a:ext cx="8231744" cy="914400"/>
          </a:xfrm>
        </p:spPr>
        <p:txBody>
          <a:bodyPr>
            <a:normAutofit/>
          </a:bodyPr>
          <a:lstStyle>
            <a:lvl1pPr algn="l">
              <a:defRPr sz="3301" b="1">
                <a:solidFill>
                  <a:srgbClr val="5A5C66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619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128" y="1371600"/>
            <a:ext cx="4038600" cy="4754564"/>
          </a:xfrm>
        </p:spPr>
        <p:txBody>
          <a:bodyPr/>
          <a:lstStyle>
            <a:lvl1pPr>
              <a:defRPr sz="2401">
                <a:latin typeface="Calibri" pitchFamily="34" charset="0"/>
                <a:cs typeface="Calibri" pitchFamily="34" charset="0"/>
              </a:defRPr>
            </a:lvl1pPr>
            <a:lvl2pPr>
              <a:defRPr sz="2101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0" y="1371601"/>
            <a:ext cx="4038600" cy="4754564"/>
          </a:xfrm>
        </p:spPr>
        <p:txBody>
          <a:bodyPr/>
          <a:lstStyle>
            <a:lvl1pPr>
              <a:defRPr sz="2401">
                <a:latin typeface="Calibri" pitchFamily="34" charset="0"/>
                <a:cs typeface="Calibri" pitchFamily="34" charset="0"/>
              </a:defRPr>
            </a:lvl1pPr>
            <a:lvl2pPr>
              <a:defRPr sz="2101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92879"/>
            <a:ext cx="21336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92879"/>
            <a:ext cx="2895600" cy="3651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6492879"/>
            <a:ext cx="2133600" cy="365125"/>
          </a:xfrm>
        </p:spPr>
        <p:txBody>
          <a:bodyPr/>
          <a:lstStyle/>
          <a:p>
            <a:fld id="{D8E6B5E4-D389-4B28-9D96-88684562A8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606" y="0"/>
            <a:ext cx="8231744" cy="914400"/>
          </a:xfrm>
        </p:spPr>
        <p:txBody>
          <a:bodyPr>
            <a:normAutofit/>
          </a:bodyPr>
          <a:lstStyle>
            <a:lvl1pPr algn="l">
              <a:defRPr sz="3301" b="1">
                <a:solidFill>
                  <a:srgbClr val="5A5C66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20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1" b="1">
                <a:latin typeface="Calibri" pitchFamily="34" charset="0"/>
                <a:cs typeface="Calibri" pitchFamily="34" charset="0"/>
              </a:defRPr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0"/>
            <a:ext cx="4040188" cy="3951288"/>
          </a:xfrm>
        </p:spPr>
        <p:txBody>
          <a:bodyPr/>
          <a:lstStyle>
            <a:lvl1pPr>
              <a:defRPr sz="2101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371600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1" b="1">
                <a:latin typeface="Calibri" pitchFamily="34" charset="0"/>
                <a:cs typeface="Calibri" pitchFamily="34" charset="0"/>
              </a:defRPr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0"/>
            <a:ext cx="4041775" cy="3951288"/>
          </a:xfrm>
        </p:spPr>
        <p:txBody>
          <a:bodyPr/>
          <a:lstStyle>
            <a:lvl1pPr>
              <a:defRPr sz="2101">
                <a:latin typeface="Calibri" pitchFamily="34" charset="0"/>
                <a:cs typeface="Calibri" pitchFamily="34" charset="0"/>
              </a:defRPr>
            </a:lvl1pPr>
            <a:lvl2pPr>
              <a:defRPr sz="1800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buNone/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2879"/>
            <a:ext cx="21336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492879"/>
            <a:ext cx="2895600" cy="3651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1" y="6492879"/>
            <a:ext cx="2133600" cy="365125"/>
          </a:xfrm>
        </p:spPr>
        <p:txBody>
          <a:bodyPr/>
          <a:lstStyle/>
          <a:p>
            <a:fld id="{D8E6B5E4-D389-4B28-9D96-88684562A8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9606" y="0"/>
            <a:ext cx="7315200" cy="914400"/>
          </a:xfrm>
        </p:spPr>
        <p:txBody>
          <a:bodyPr>
            <a:normAutofit/>
          </a:bodyPr>
          <a:lstStyle>
            <a:lvl1pPr algn="l">
              <a:defRPr sz="3301" b="1">
                <a:solidFill>
                  <a:srgbClr val="5A5C66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960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NH 4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9606" y="0"/>
            <a:ext cx="8231744" cy="914400"/>
          </a:xfrm>
        </p:spPr>
        <p:txBody>
          <a:bodyPr>
            <a:normAutofit/>
          </a:bodyPr>
          <a:lstStyle>
            <a:lvl1pPr algn="l">
              <a:defRPr sz="3301" b="1">
                <a:solidFill>
                  <a:srgbClr val="5A5C66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4572001" y="1036320"/>
            <a:ext cx="3477" cy="56692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113139" y="3886201"/>
            <a:ext cx="891772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6128" y="1117602"/>
            <a:ext cx="3977463" cy="2651760"/>
          </a:xfrm>
        </p:spPr>
        <p:txBody>
          <a:bodyPr/>
          <a:lstStyle>
            <a:lvl1pPr>
              <a:defRPr sz="2101" u="sng">
                <a:latin typeface="Calibri" pitchFamily="34" charset="0"/>
                <a:cs typeface="Calibri" pitchFamily="34" charset="0"/>
              </a:defRPr>
            </a:lvl1pPr>
            <a:lvl2pPr>
              <a:defRPr sz="2101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4685138" y="1117602"/>
            <a:ext cx="3977463" cy="2651760"/>
          </a:xfrm>
        </p:spPr>
        <p:txBody>
          <a:bodyPr/>
          <a:lstStyle>
            <a:lvl1pPr>
              <a:defRPr sz="2101" u="sng">
                <a:latin typeface="Calibri" pitchFamily="34" charset="0"/>
                <a:cs typeface="Calibri" pitchFamily="34" charset="0"/>
              </a:defRPr>
            </a:lvl1pPr>
            <a:lvl2pPr>
              <a:defRPr sz="2101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56127" y="4038598"/>
            <a:ext cx="3977463" cy="2651760"/>
          </a:xfrm>
        </p:spPr>
        <p:txBody>
          <a:bodyPr/>
          <a:lstStyle>
            <a:lvl1pPr>
              <a:defRPr sz="2101" u="sng">
                <a:latin typeface="Calibri" pitchFamily="34" charset="0"/>
                <a:cs typeface="Calibri" pitchFamily="34" charset="0"/>
              </a:defRPr>
            </a:lvl1pPr>
            <a:lvl2pPr>
              <a:defRPr sz="2101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7"/>
          </p:nvPr>
        </p:nvSpPr>
        <p:spPr>
          <a:xfrm>
            <a:off x="4685138" y="4038598"/>
            <a:ext cx="3977463" cy="2651760"/>
          </a:xfrm>
        </p:spPr>
        <p:txBody>
          <a:bodyPr/>
          <a:lstStyle>
            <a:lvl1pPr>
              <a:defRPr sz="2101" u="sng">
                <a:latin typeface="Calibri" pitchFamily="34" charset="0"/>
                <a:cs typeface="Calibri" pitchFamily="34" charset="0"/>
              </a:defRPr>
            </a:lvl1pPr>
            <a:lvl2pPr>
              <a:defRPr sz="2101"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0644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exte EO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PPT_EOLIEN-02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" y="2"/>
            <a:ext cx="9143391" cy="68684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264696" cy="64807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96BB39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7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467544" y="1412778"/>
            <a:ext cx="8229600" cy="446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244" marR="0" indent="-257244" algn="l" defTabSz="6859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Tx/>
              <a:buBlip>
                <a:blip r:embed="rId3"/>
              </a:buBlip>
              <a:tabLst/>
              <a:defRPr>
                <a:solidFill>
                  <a:srgbClr val="96BB39"/>
                </a:solidFill>
              </a:defRPr>
            </a:lvl1pPr>
            <a:lvl2pPr marL="557361" marR="0" indent="-214370" algn="l" defTabSz="6859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4"/>
              </a:buBlip>
              <a:tabLst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857479" marR="0" indent="-171496" algn="l" defTabSz="6859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5"/>
              </a:buBlip>
              <a:tabLst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</a:lstStyle>
          <a:p>
            <a:pPr marL="257244" marR="0" lvl="0" indent="-257244" algn="l" defTabSz="6859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Tx/>
              <a:buBlip>
                <a:blip r:embed="rId3"/>
              </a:buBlip>
              <a:tabLst/>
              <a:defRPr/>
            </a:pPr>
            <a:r>
              <a:rPr kumimoji="0" lang="fr-FR" sz="2101" b="0" i="0" u="none" strike="noStrike" kern="1200" cap="none" spc="0" normalizeH="0" baseline="0" noProof="0" dirty="0" smtClean="0">
                <a:ln>
                  <a:noFill/>
                </a:ln>
                <a:solidFill>
                  <a:srgbClr val="96BB39"/>
                </a:solidFill>
                <a:effectLst/>
                <a:uLnTx/>
                <a:uFillTx/>
                <a:latin typeface="+mj-lt"/>
                <a:ea typeface="+mn-ea"/>
                <a:cs typeface="Calibri"/>
              </a:rPr>
              <a:t>Modifiez les styles du texte du masque</a:t>
            </a:r>
          </a:p>
          <a:p>
            <a:pPr marL="557361" marR="0" lvl="1" indent="-214370" algn="l" defTabSz="6859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4"/>
              </a:buBlip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/>
              </a:rPr>
              <a:t>Deuxième niveau</a:t>
            </a:r>
          </a:p>
          <a:p>
            <a:pPr marL="857479" marR="0" lvl="2" indent="-171496" algn="l" defTabSz="6859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5"/>
              </a:buBlip>
              <a:tabLst/>
              <a:defRPr/>
            </a:pPr>
            <a:r>
              <a:rPr kumimoji="0" lang="fr-F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/>
              </a:rPr>
              <a:t>Troisième niveau</a:t>
            </a:r>
          </a:p>
        </p:txBody>
      </p:sp>
      <p:sp>
        <p:nvSpPr>
          <p:cNvPr id="8" name="Espace réservé du titre 1"/>
          <p:cNvSpPr txBox="1">
            <a:spLocks/>
          </p:cNvSpPr>
          <p:nvPr userDrawn="1"/>
        </p:nvSpPr>
        <p:spPr>
          <a:xfrm>
            <a:off x="2555776" y="6381328"/>
            <a:ext cx="4464496" cy="360040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5E6896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fr-FR" sz="750" b="0" dirty="0" smtClean="0">
                <a:solidFill>
                  <a:srgbClr val="96BB39"/>
                </a:solidFill>
                <a:latin typeface="Calibri"/>
                <a:cs typeface="Calibri"/>
              </a:rPr>
              <a:t>CONFIDENTIAL</a:t>
            </a:r>
            <a:endParaRPr lang="fr-FR" sz="750" b="0" dirty="0">
              <a:solidFill>
                <a:srgbClr val="96BB39"/>
              </a:solidFill>
              <a:latin typeface="Calibri"/>
              <a:cs typeface="Calibri"/>
            </a:endParaRPr>
          </a:p>
        </p:txBody>
      </p:sp>
      <p:sp>
        <p:nvSpPr>
          <p:cNvPr id="9" name="Espace réservé du titre 1"/>
          <p:cNvSpPr txBox="1">
            <a:spLocks/>
          </p:cNvSpPr>
          <p:nvPr userDrawn="1"/>
        </p:nvSpPr>
        <p:spPr>
          <a:xfrm>
            <a:off x="6012160" y="6381328"/>
            <a:ext cx="1728192" cy="360040"/>
          </a:xfrm>
          <a:prstGeom prst="rect">
            <a:avLst/>
          </a:prstGeom>
        </p:spPr>
        <p:txBody>
          <a:bodyPr vert="horz" lIns="68598" tIns="34299" rIns="68598" bIns="3429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5E6896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endParaRPr lang="fr-FR" sz="750" b="0" dirty="0">
              <a:solidFill>
                <a:srgbClr val="96BB39"/>
              </a:solidFill>
              <a:latin typeface="Calibri"/>
              <a:cs typeface="Calibri"/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24"/>
          <a:stretch/>
        </p:blipFill>
        <p:spPr>
          <a:xfrm>
            <a:off x="7020272" y="6324600"/>
            <a:ext cx="1972056" cy="5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re EO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PPT_EOLIEN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" y="457"/>
            <a:ext cx="9143391" cy="6857543"/>
          </a:xfrm>
          <a:prstGeom prst="rect">
            <a:avLst/>
          </a:prstGeom>
        </p:spPr>
      </p:pic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>
          <a:xfrm>
            <a:off x="2326028" y="2564904"/>
            <a:ext cx="6192688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600" b="1" i="0">
                <a:solidFill>
                  <a:srgbClr val="96BB39"/>
                </a:solidFill>
                <a:latin typeface="Calibri"/>
                <a:cs typeface="Calibri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t="14724" b="14975"/>
          <a:stretch/>
        </p:blipFill>
        <p:spPr>
          <a:xfrm>
            <a:off x="6804248" y="6309320"/>
            <a:ext cx="2188080" cy="486219"/>
          </a:xfrm>
          <a:prstGeom prst="rect">
            <a:avLst/>
          </a:prstGeom>
        </p:spPr>
      </p:pic>
      <p:sp>
        <p:nvSpPr>
          <p:cNvPr id="7" name="Espace réservé du titre 1"/>
          <p:cNvSpPr txBox="1">
            <a:spLocks/>
          </p:cNvSpPr>
          <p:nvPr userDrawn="1"/>
        </p:nvSpPr>
        <p:spPr>
          <a:xfrm>
            <a:off x="1403648" y="6381328"/>
            <a:ext cx="5112568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5E6896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fr-FR" sz="1000" b="0" kern="1200" dirty="0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Power </a:t>
            </a:r>
            <a:r>
              <a:rPr lang="fr-FR" sz="1000" b="0" kern="1200" dirty="0" err="1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curve</a:t>
            </a:r>
            <a:r>
              <a:rPr lang="fr-FR" sz="1000" b="0" kern="1200" dirty="0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 </a:t>
            </a:r>
            <a:r>
              <a:rPr lang="fr-FR" sz="1000" b="0" kern="1200" dirty="0" err="1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working</a:t>
            </a:r>
            <a:r>
              <a:rPr lang="fr-FR" sz="1000" b="0" kern="1200" dirty="0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 group : </a:t>
            </a:r>
            <a:r>
              <a:rPr lang="en-GB" sz="1000" b="0" kern="1200" dirty="0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17th Meeting </a:t>
            </a:r>
            <a:r>
              <a:rPr lang="fr-FR" sz="1000" b="0" kern="1200" dirty="0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– </a:t>
            </a:r>
            <a:r>
              <a:rPr lang="fr-FR" sz="1000" b="0" dirty="0" smtClean="0">
                <a:solidFill>
                  <a:srgbClr val="96BB39"/>
                </a:solidFill>
                <a:latin typeface="Calibri"/>
                <a:cs typeface="Calibri"/>
              </a:rPr>
              <a:t>CONFIDENTIAL</a:t>
            </a:r>
            <a:endParaRPr lang="fr-FR" sz="1000" b="0" dirty="0">
              <a:solidFill>
                <a:srgbClr val="96BB39"/>
              </a:solidFill>
              <a:latin typeface="Calibri"/>
              <a:cs typeface="Calibri"/>
            </a:endParaRPr>
          </a:p>
        </p:txBody>
      </p:sp>
      <p:sp>
        <p:nvSpPr>
          <p:cNvPr id="8" name="Espace réservé du titre 1"/>
          <p:cNvSpPr txBox="1">
            <a:spLocks/>
          </p:cNvSpPr>
          <p:nvPr userDrawn="1"/>
        </p:nvSpPr>
        <p:spPr>
          <a:xfrm>
            <a:off x="5292080" y="6381328"/>
            <a:ext cx="1728192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5E6896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fr-FR" sz="1000" b="0" dirty="0" smtClean="0">
                <a:solidFill>
                  <a:srgbClr val="96BB39"/>
                </a:solidFill>
                <a:latin typeface="Calibri"/>
                <a:cs typeface="Calibri"/>
              </a:rPr>
              <a:t>20/05/2016 - </a:t>
            </a:r>
            <a:fld id="{469D81BF-5466-B745-B40A-7CA59C28C8AF}" type="slidenum">
              <a:rPr lang="fr-FR" sz="1000" b="0" smtClean="0">
                <a:solidFill>
                  <a:srgbClr val="96BB39"/>
                </a:solidFill>
                <a:latin typeface="Calibri"/>
                <a:cs typeface="Calibri"/>
              </a:rPr>
              <a:pPr algn="l"/>
              <a:t>‹#›</a:t>
            </a:fld>
            <a:endParaRPr lang="fr-FR" sz="1000" b="0" dirty="0">
              <a:solidFill>
                <a:srgbClr val="96BB39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EO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PPT_EOLIEN-02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" y="0"/>
            <a:ext cx="9143391" cy="68684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264696" cy="64807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96BB39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7" name="Espace réservé du texte 2"/>
          <p:cNvSpPr>
            <a:spLocks noGrp="1"/>
          </p:cNvSpPr>
          <p:nvPr>
            <p:ph idx="1" hasCustomPrompt="1"/>
          </p:nvPr>
        </p:nvSpPr>
        <p:spPr>
          <a:xfrm>
            <a:off x="467544" y="1412776"/>
            <a:ext cx="8229600" cy="446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Tx/>
              <a:buBlip>
                <a:blip r:embed="rId3"/>
              </a:buBlip>
              <a:tabLst/>
              <a:defRPr>
                <a:solidFill>
                  <a:srgbClr val="96BB39"/>
                </a:solidFill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4"/>
              </a:buBlip>
              <a:tabLst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5"/>
              </a:buBlip>
              <a:tabLst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Tx/>
              <a:buBlip>
                <a:blip r:embed="rId3"/>
              </a:buBlip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6BB39"/>
                </a:solidFill>
                <a:effectLst/>
                <a:uLnTx/>
                <a:uFillTx/>
                <a:latin typeface="+mj-lt"/>
                <a:ea typeface="+mn-ea"/>
                <a:cs typeface="Calibri"/>
              </a:rPr>
              <a:t>Modifiez les styles du texte du masque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4"/>
              </a:buBlip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/>
              </a:rPr>
              <a:t>Deuxième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5"/>
              </a:buBlip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/>
              </a:rPr>
              <a:t>Troisième niveau</a:t>
            </a:r>
          </a:p>
        </p:txBody>
      </p:sp>
      <p:sp>
        <p:nvSpPr>
          <p:cNvPr id="8" name="Espace réservé du titre 1"/>
          <p:cNvSpPr txBox="1">
            <a:spLocks/>
          </p:cNvSpPr>
          <p:nvPr userDrawn="1"/>
        </p:nvSpPr>
        <p:spPr>
          <a:xfrm>
            <a:off x="2339752" y="6381328"/>
            <a:ext cx="4680520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5E6896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1000" b="0" dirty="0" smtClean="0">
                <a:solidFill>
                  <a:srgbClr val="96BB39"/>
                </a:solidFill>
                <a:latin typeface="Calibri"/>
                <a:cs typeface="Calibri"/>
              </a:rPr>
              <a:t>Power curve working group: 18th Meeting</a:t>
            </a:r>
            <a:endParaRPr lang="fr-FR" sz="1000" b="0" dirty="0">
              <a:solidFill>
                <a:srgbClr val="96BB39"/>
              </a:solidFill>
              <a:latin typeface="Calibri"/>
              <a:cs typeface="Calibri"/>
            </a:endParaRPr>
          </a:p>
        </p:txBody>
      </p:sp>
      <p:sp>
        <p:nvSpPr>
          <p:cNvPr id="9" name="Espace réservé du titre 1"/>
          <p:cNvSpPr txBox="1">
            <a:spLocks/>
          </p:cNvSpPr>
          <p:nvPr userDrawn="1"/>
        </p:nvSpPr>
        <p:spPr>
          <a:xfrm>
            <a:off x="5652120" y="6381328"/>
            <a:ext cx="1728192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5E6896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fr-FR" sz="1000" b="0" dirty="0" smtClean="0">
                <a:solidFill>
                  <a:srgbClr val="96BB39"/>
                </a:solidFill>
                <a:latin typeface="Calibri"/>
                <a:cs typeface="Calibri"/>
              </a:rPr>
              <a:t>8/10/2016 - </a:t>
            </a:r>
            <a:fld id="{469D81BF-5466-B745-B40A-7CA59C28C8AF}" type="slidenum">
              <a:rPr lang="fr-FR" sz="1000" b="0" smtClean="0">
                <a:solidFill>
                  <a:srgbClr val="96BB39"/>
                </a:solidFill>
                <a:latin typeface="Calibri"/>
                <a:cs typeface="Calibri"/>
              </a:rPr>
              <a:pPr algn="l"/>
              <a:t>‹#›</a:t>
            </a:fld>
            <a:endParaRPr lang="fr-FR" sz="1000" b="0" dirty="0">
              <a:solidFill>
                <a:srgbClr val="96BB39"/>
              </a:solidFill>
              <a:latin typeface="Calibri"/>
              <a:cs typeface="Calibri"/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t="14724" b="14975"/>
          <a:stretch/>
        </p:blipFill>
        <p:spPr>
          <a:xfrm>
            <a:off x="6776408" y="6309320"/>
            <a:ext cx="2188080" cy="486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ide EO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264696" cy="64807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96BB39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6" name="Espace réservé du titre 1"/>
          <p:cNvSpPr txBox="1">
            <a:spLocks/>
          </p:cNvSpPr>
          <p:nvPr userDrawn="1"/>
        </p:nvSpPr>
        <p:spPr>
          <a:xfrm>
            <a:off x="2555776" y="6381328"/>
            <a:ext cx="4464496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5E6896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1000" b="0" dirty="0" smtClean="0">
                <a:solidFill>
                  <a:srgbClr val="96BB39"/>
                </a:solidFill>
                <a:latin typeface="Calibri"/>
                <a:cs typeface="Calibri"/>
              </a:rPr>
              <a:t>Power curve working group : 17th Meeting</a:t>
            </a:r>
            <a:r>
              <a:rPr lang="fr-FR" sz="1000" b="0" dirty="0" smtClean="0">
                <a:solidFill>
                  <a:srgbClr val="96BB39"/>
                </a:solidFill>
                <a:latin typeface="Calibri"/>
                <a:cs typeface="Calibri"/>
              </a:rPr>
              <a:t>- CONFIDENTIAL</a:t>
            </a:r>
            <a:endParaRPr lang="fr-FR" sz="1000" b="0" dirty="0">
              <a:solidFill>
                <a:srgbClr val="96BB39"/>
              </a:solidFill>
              <a:latin typeface="Calibri"/>
              <a:cs typeface="Calibri"/>
            </a:endParaRPr>
          </a:p>
        </p:txBody>
      </p:sp>
      <p:sp>
        <p:nvSpPr>
          <p:cNvPr id="7" name="Espace réservé du titre 1"/>
          <p:cNvSpPr txBox="1">
            <a:spLocks/>
          </p:cNvSpPr>
          <p:nvPr userDrawn="1"/>
        </p:nvSpPr>
        <p:spPr>
          <a:xfrm>
            <a:off x="6012160" y="6381328"/>
            <a:ext cx="1728192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5E6896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fr-FR" sz="1000" b="0" dirty="0" smtClean="0">
                <a:solidFill>
                  <a:srgbClr val="96BB39"/>
                </a:solidFill>
                <a:latin typeface="Calibri"/>
                <a:cs typeface="Calibri"/>
              </a:rPr>
              <a:t>20/05/2016- </a:t>
            </a:r>
            <a:fld id="{469D81BF-5466-B745-B40A-7CA59C28C8AF}" type="slidenum">
              <a:rPr lang="fr-FR" sz="1000" b="0" smtClean="0">
                <a:solidFill>
                  <a:srgbClr val="96BB39"/>
                </a:solidFill>
                <a:latin typeface="Calibri"/>
                <a:cs typeface="Calibri"/>
              </a:rPr>
              <a:pPr algn="l"/>
              <a:t>‹#›</a:t>
            </a:fld>
            <a:endParaRPr lang="fr-FR" sz="1000" b="0" dirty="0">
              <a:solidFill>
                <a:srgbClr val="96BB39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d Wi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NRG-Powerpoint-16x9-Mountai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621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4989" y="3672840"/>
            <a:ext cx="4115872" cy="1645920"/>
          </a:xfrm>
        </p:spPr>
        <p:txBody>
          <a:bodyPr>
            <a:normAutofit/>
          </a:bodyPr>
          <a:lstStyle>
            <a:lvl1pPr marL="0" indent="0" algn="ctr">
              <a:buNone/>
              <a:defRPr sz="2101">
                <a:solidFill>
                  <a:srgbClr val="5A5C66"/>
                </a:solidFill>
                <a:latin typeface="Calibri" pitchFamily="34" charset="0"/>
                <a:cs typeface="Calibri" pitchFamily="34" charset="0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914989" y="1920240"/>
            <a:ext cx="4115872" cy="1554480"/>
          </a:xfrm>
        </p:spPr>
        <p:txBody>
          <a:bodyPr/>
          <a:lstStyle>
            <a:lvl1pPr>
              <a:defRPr sz="3301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88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rm Wi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NRG-Powerpoint-16x9-Mountai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621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3186" y="3672840"/>
            <a:ext cx="4801850" cy="1645920"/>
          </a:xfrm>
        </p:spPr>
        <p:txBody>
          <a:bodyPr>
            <a:normAutofit/>
          </a:bodyPr>
          <a:lstStyle>
            <a:lvl1pPr marL="0" indent="0" algn="ctr">
              <a:buNone/>
              <a:defRPr sz="2101">
                <a:solidFill>
                  <a:srgbClr val="5A5C66"/>
                </a:solidFill>
                <a:latin typeface="Calibri" pitchFamily="34" charset="0"/>
                <a:cs typeface="Calibri" pitchFamily="34" charset="0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943186" y="1920240"/>
            <a:ext cx="4801850" cy="1554480"/>
          </a:xfrm>
        </p:spPr>
        <p:txBody>
          <a:bodyPr/>
          <a:lstStyle>
            <a:lvl1pPr>
              <a:defRPr sz="3301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4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ola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NRG-Powerpoint-16x9-Mountai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3999" cy="685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59" y="2819401"/>
            <a:ext cx="4115872" cy="1470025"/>
          </a:xfrm>
        </p:spPr>
        <p:txBody>
          <a:bodyPr anchor="t">
            <a:normAutofit/>
          </a:bodyPr>
          <a:lstStyle>
            <a:lvl1pPr algn="ctr">
              <a:defRPr sz="3301" b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59" y="4419599"/>
            <a:ext cx="4115872" cy="1600200"/>
          </a:xfrm>
        </p:spPr>
        <p:txBody>
          <a:bodyPr>
            <a:normAutofit/>
          </a:bodyPr>
          <a:lstStyle>
            <a:lvl1pPr marL="0" indent="0" algn="ctr">
              <a:buNone/>
              <a:defRPr sz="2101">
                <a:solidFill>
                  <a:srgbClr val="5A5C66"/>
                </a:solidFill>
                <a:latin typeface="Calibri" pitchFamily="34" charset="0"/>
                <a:cs typeface="Calibri" pitchFamily="34" charset="0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79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ind Plan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NRG-Powerpoint-16x9-Mountai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021" y="2743201"/>
            <a:ext cx="4801850" cy="1470025"/>
          </a:xfrm>
        </p:spPr>
        <p:txBody>
          <a:bodyPr anchor="t">
            <a:normAutofit/>
          </a:bodyPr>
          <a:lstStyle>
            <a:lvl1pPr algn="ctr">
              <a:defRPr sz="3301" b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6021" y="4343400"/>
            <a:ext cx="4801850" cy="1600200"/>
          </a:xfrm>
        </p:spPr>
        <p:txBody>
          <a:bodyPr>
            <a:normAutofit/>
          </a:bodyPr>
          <a:lstStyle>
            <a:lvl1pPr marL="0" indent="0" algn="ctr">
              <a:buNone/>
              <a:defRPr sz="2101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75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6B5E4-D389-4B28-9D96-88684562A8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9606" y="0"/>
            <a:ext cx="8231744" cy="914400"/>
          </a:xfrm>
        </p:spPr>
        <p:txBody>
          <a:bodyPr>
            <a:normAutofit/>
          </a:bodyPr>
          <a:lstStyle>
            <a:lvl1pPr algn="l">
              <a:defRPr sz="3301" b="1">
                <a:solidFill>
                  <a:srgbClr val="5A5C66"/>
                </a:solidFill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34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/>
          <p:cNvSpPr txBox="1">
            <a:spLocks/>
          </p:cNvSpPr>
          <p:nvPr/>
        </p:nvSpPr>
        <p:spPr>
          <a:xfrm>
            <a:off x="6012160" y="6381328"/>
            <a:ext cx="1728192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5E6896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fr-FR" sz="1000" b="0" dirty="0" smtClean="0">
                <a:solidFill>
                  <a:srgbClr val="5C6081"/>
                </a:solidFill>
                <a:latin typeface="Calibri"/>
                <a:cs typeface="Calibri"/>
              </a:rPr>
              <a:t>20/05/2016- </a:t>
            </a:r>
            <a:fld id="{469D81BF-5466-B745-B40A-7CA59C28C8AF}" type="slidenum">
              <a:rPr lang="fr-FR" sz="1000" b="0" smtClean="0">
                <a:solidFill>
                  <a:srgbClr val="5C6081"/>
                </a:solidFill>
                <a:latin typeface="Calibri"/>
                <a:cs typeface="Calibri"/>
              </a:rPr>
              <a:pPr algn="l"/>
              <a:t>‹#›</a:t>
            </a:fld>
            <a:endParaRPr lang="fr-FR" sz="1000" b="0" dirty="0">
              <a:solidFill>
                <a:srgbClr val="5C6081"/>
              </a:solidFill>
              <a:latin typeface="Calibri"/>
              <a:cs typeface="Calibri"/>
            </a:endParaRPr>
          </a:p>
        </p:txBody>
      </p:sp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1403648" y="6381328"/>
            <a:ext cx="5112568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5E6896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fr-FR" sz="1000" b="0" kern="1200" dirty="0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Power </a:t>
            </a:r>
            <a:r>
              <a:rPr lang="fr-FR" sz="1000" b="0" kern="1200" dirty="0" err="1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curve</a:t>
            </a:r>
            <a:r>
              <a:rPr lang="fr-FR" sz="1000" b="0" kern="1200" dirty="0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 </a:t>
            </a:r>
            <a:r>
              <a:rPr lang="fr-FR" sz="1000" b="0" kern="1200" dirty="0" err="1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working</a:t>
            </a:r>
            <a:r>
              <a:rPr lang="fr-FR" sz="1000" b="0" kern="1200" dirty="0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 group : </a:t>
            </a:r>
            <a:r>
              <a:rPr lang="en-GB" sz="1000" b="0" kern="1200" dirty="0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17th Meeting </a:t>
            </a:r>
            <a:r>
              <a:rPr lang="fr-FR" sz="1000" b="0" kern="1200" dirty="0" smtClean="0">
                <a:solidFill>
                  <a:srgbClr val="96BB39"/>
                </a:solidFill>
                <a:latin typeface="Calibri"/>
                <a:ea typeface="+mj-ea"/>
                <a:cs typeface="Calibri"/>
              </a:rPr>
              <a:t>– </a:t>
            </a:r>
            <a:r>
              <a:rPr lang="fr-FR" sz="1000" b="0" dirty="0" smtClean="0">
                <a:solidFill>
                  <a:srgbClr val="96BB39"/>
                </a:solidFill>
                <a:latin typeface="Calibri"/>
                <a:cs typeface="Calibri"/>
              </a:rPr>
              <a:t>CONFIDENTIAL</a:t>
            </a:r>
            <a:endParaRPr lang="fr-FR" sz="1000" b="0" dirty="0">
              <a:solidFill>
                <a:srgbClr val="96BB39"/>
              </a:solidFill>
              <a:latin typeface="Calibri"/>
              <a:cs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85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rgbClr val="5C608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Blip>
          <a:blip r:embed="rId6"/>
        </a:buBlip>
        <a:tabLst/>
        <a:defRPr sz="2800" kern="1200">
          <a:solidFill>
            <a:srgbClr val="5C6081"/>
          </a:solidFill>
          <a:latin typeface="+mj-lt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100000"/>
        <a:buFontTx/>
        <a:buBlip>
          <a:blip r:embed="rId7"/>
        </a:buBlip>
        <a:tabLst/>
        <a:defRPr sz="2400" kern="1200">
          <a:solidFill>
            <a:srgbClr val="96BB39"/>
          </a:solidFill>
          <a:latin typeface="+mj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100000"/>
        <a:buFontTx/>
        <a:buBlip>
          <a:blip r:embed="rId8"/>
        </a:buBlip>
        <a:tabLst/>
        <a:defRPr sz="2000" kern="1200">
          <a:solidFill>
            <a:srgbClr val="96BB39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.psd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164" y="6172200"/>
            <a:ext cx="8805672" cy="6096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0" y="91440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2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492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6B5E4-D389-4B28-9D96-88684562A8B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RNRG-Powerpoint-16-9-Body-Page-1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893"/>
            <a:ext cx="9144000" cy="685621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257979" y="5334000"/>
            <a:ext cx="3886022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66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ctr" defTabSz="685983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</p:titleStyle>
    <p:bodyStyle>
      <a:lvl1pPr marL="257244" indent="-257244" algn="l" defTabSz="685983" rtl="0" eaLnBrk="1" latinLnBrk="0" hangingPunct="1">
        <a:spcBef>
          <a:spcPct val="20000"/>
        </a:spcBef>
        <a:buFont typeface="Arial" pitchFamily="34" charset="0"/>
        <a:buChar char="•"/>
        <a:defRPr sz="2251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557361" indent="-214370" algn="l" defTabSz="685983" rtl="0" eaLnBrk="1" latinLnBrk="0" hangingPunct="1">
        <a:spcBef>
          <a:spcPct val="20000"/>
        </a:spcBef>
        <a:buFont typeface="Arial" pitchFamily="34" charset="0"/>
        <a:buChar char="–"/>
        <a:defRPr sz="2101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857479" indent="-171496" algn="l" defTabSz="6859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200470" indent="-171496" algn="l" defTabSz="6859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1543461" indent="-171496" algn="l" defTabSz="6859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1886453" indent="-171496" algn="l" defTabSz="6859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evan@rnrgsystem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539552" y="980728"/>
            <a:ext cx="7632848" cy="1143000"/>
          </a:xfrm>
        </p:spPr>
        <p:txBody>
          <a:bodyPr/>
          <a:lstStyle/>
          <a:p>
            <a:r>
              <a:rPr lang="en-US" noProof="0" dirty="0" smtClean="0"/>
              <a:t>Metrological validation and operational assessment of 4-beam Wind Iris </a:t>
            </a:r>
            <a:br>
              <a:rPr lang="en-US" noProof="0" dirty="0" smtClean="0"/>
            </a:br>
            <a:r>
              <a:rPr lang="en-US" noProof="0" dirty="0" smtClean="0"/>
              <a:t>turbine-mounted Lidar</a:t>
            </a:r>
            <a:endParaRPr lang="en-US" noProof="0" dirty="0"/>
          </a:p>
        </p:txBody>
      </p:sp>
      <p:sp>
        <p:nvSpPr>
          <p:cNvPr id="2" name="ZoneTexte 1"/>
          <p:cNvSpPr txBox="1"/>
          <p:nvPr/>
        </p:nvSpPr>
        <p:spPr>
          <a:xfrm>
            <a:off x="1735628" y="2636912"/>
            <a:ext cx="52438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PCWG – 18</a:t>
            </a:r>
            <a:r>
              <a:rPr lang="en-US" b="1" baseline="30000" dirty="0" smtClean="0"/>
              <a:t>th</a:t>
            </a:r>
            <a:r>
              <a:rPr lang="en-US" b="1" dirty="0" smtClean="0"/>
              <a:t> meeting</a:t>
            </a:r>
          </a:p>
          <a:p>
            <a:pPr algn="ctr"/>
            <a:fld id="{A58C9871-6F4D-4112-88B1-3046ADD455B6}" type="datetime3">
              <a:rPr lang="en-US" b="1" smtClean="0"/>
              <a:t>11 August 2016</a:t>
            </a:fld>
            <a:endParaRPr lang="en-US" b="1" dirty="0" smtClean="0"/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Presentation by Evan Osler – </a:t>
            </a:r>
            <a:r>
              <a:rPr lang="en-US" b="1" dirty="0" smtClean="0">
                <a:hlinkClick r:id="rId2"/>
              </a:rPr>
              <a:t>evan@rnrgsystems.com</a:t>
            </a:r>
            <a:endParaRPr lang="en-US" b="1" dirty="0" smtClean="0"/>
          </a:p>
          <a:p>
            <a:pPr algn="ctr"/>
            <a:r>
              <a:rPr lang="en-US" b="1" dirty="0" smtClean="0"/>
              <a:t>Adapted from Paul </a:t>
            </a:r>
            <a:r>
              <a:rPr lang="en-US" b="1" dirty="0" err="1" smtClean="0"/>
              <a:t>Mazoyer</a:t>
            </a:r>
            <a:r>
              <a:rPr lang="en-US" b="1" dirty="0" smtClean="0"/>
              <a:t>, </a:t>
            </a:r>
            <a:r>
              <a:rPr lang="en-US" b="1" dirty="0" err="1" smtClean="0"/>
              <a:t>Leosphere-Avent</a:t>
            </a:r>
            <a:endParaRPr lang="en-US" b="1" dirty="0" smtClean="0"/>
          </a:p>
        </p:txBody>
      </p:sp>
      <p:pic>
        <p:nvPicPr>
          <p:cNvPr id="4" name="Picture 3" descr="http://web/EmployeeServices/library/Shared%20Documents/Company%20Logo/WEB/NRG_LOGO_LARG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5373216"/>
            <a:ext cx="914400" cy="85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804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Wind characteristics are measured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2149523"/>
            <a:ext cx="6336704" cy="3102311"/>
          </a:xfrm>
        </p:spPr>
        <p:txBody>
          <a:bodyPr/>
          <a:lstStyle/>
          <a:p>
            <a:pPr marL="0" indent="0">
              <a:buNone/>
            </a:pPr>
            <a:r>
              <a:rPr lang="en-US" sz="2400" b="1" noProof="0" dirty="0" smtClean="0"/>
              <a:t>From two heights of measurement, different wind characteristics are calculated: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b="1" noProof="0" dirty="0" smtClean="0"/>
              <a:t>Wind speed assuming log profile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b="1" noProof="0" dirty="0" smtClean="0"/>
              <a:t>Wind direction assuming linear profile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b="1" noProof="0" dirty="0" smtClean="0"/>
              <a:t>TI assuming log profile</a:t>
            </a:r>
          </a:p>
          <a:p>
            <a:pPr marL="0" indent="0">
              <a:buNone/>
            </a:pPr>
            <a:endParaRPr lang="en-US" noProof="0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04862"/>
              </p:ext>
            </p:extLst>
          </p:nvPr>
        </p:nvGraphicFramePr>
        <p:xfrm>
          <a:off x="7041035" y="1628800"/>
          <a:ext cx="1597865" cy="3350895"/>
        </p:xfrm>
        <a:graphic>
          <a:graphicData uri="http://schemas.openxmlformats.org/drawingml/2006/table">
            <a:tbl>
              <a:tblPr firstRow="1" firstCol="1">
                <a:tableStyleId>{F2DE63D5-997A-4646-A377-4702673A728D}</a:tableStyleId>
              </a:tblPr>
              <a:tblGrid>
                <a:gridCol w="643436"/>
                <a:gridCol w="954429"/>
              </a:tblGrid>
              <a:tr h="460475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 dirty="0">
                          <a:effectLst/>
                        </a:rPr>
                        <a:t>Range </a:t>
                      </a:r>
                      <a:r>
                        <a:rPr lang="fr-FR" sz="1100" u="none" strike="noStrike" dirty="0" err="1">
                          <a:effectLst/>
                        </a:rPr>
                        <a:t>gate</a:t>
                      </a:r>
                      <a:endParaRPr lang="fr-FR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Range gate height difference [m]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70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effectLst/>
                        </a:rPr>
                        <a:t>#1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effectLst/>
                        </a:rPr>
                        <a:t>8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70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effectLst/>
                        </a:rPr>
                        <a:t>#2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effectLst/>
                        </a:rPr>
                        <a:t>13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70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effectLst/>
                        </a:rPr>
                        <a:t>#3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effectLst/>
                        </a:rPr>
                        <a:t>20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70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effectLst/>
                        </a:rPr>
                        <a:t>#4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>
                          <a:effectLst/>
                        </a:rPr>
                        <a:t>27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70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effectLst/>
                        </a:rPr>
                        <a:t>#5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effectLst/>
                        </a:rPr>
                        <a:t>34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70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effectLst/>
                        </a:rPr>
                        <a:t>#6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>
                          <a:effectLst/>
                        </a:rPr>
                        <a:t>40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70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effectLst/>
                        </a:rPr>
                        <a:t>#7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effectLst/>
                        </a:rPr>
                        <a:t>47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70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effectLst/>
                        </a:rPr>
                        <a:t>#8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effectLst/>
                        </a:rPr>
                        <a:t>54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70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effectLst/>
                        </a:rPr>
                        <a:t>#9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effectLst/>
                        </a:rPr>
                        <a:t>61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703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effectLst/>
                        </a:rPr>
                        <a:t>#10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u="none" strike="noStrike" dirty="0">
                          <a:effectLst/>
                        </a:rPr>
                        <a:t>67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6855628" y="5250324"/>
            <a:ext cx="1189518" cy="1015140"/>
            <a:chOff x="6895529" y="3686085"/>
            <a:chExt cx="1408708" cy="12599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529" y="3686085"/>
              <a:ext cx="1408708" cy="125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380312" y="4085059"/>
              <a:ext cx="504056" cy="50405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801458" y="4523766"/>
              <a:ext cx="99628" cy="883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8084478" y="5538975"/>
            <a:ext cx="75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 smtClean="0"/>
              <a:t>β</a:t>
            </a:r>
            <a:r>
              <a:rPr lang="fr-FR" i="1" dirty="0" smtClean="0"/>
              <a:t>=5°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23248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26028" y="2564904"/>
            <a:ext cx="5702356" cy="1368152"/>
          </a:xfrm>
        </p:spPr>
        <p:txBody>
          <a:bodyPr/>
          <a:lstStyle/>
          <a:p>
            <a:pPr marL="514350" indent="-514350"/>
            <a:r>
              <a:rPr lang="en-US" noProof="0" dirty="0" smtClean="0"/>
              <a:t>Metrological </a:t>
            </a:r>
            <a:r>
              <a:rPr lang="en-US" noProof="0" dirty="0"/>
              <a:t>validation of the </a:t>
            </a:r>
            <a:r>
              <a:rPr lang="en-US" dirty="0" smtClean="0"/>
              <a:t>4-</a:t>
            </a:r>
            <a:r>
              <a:rPr lang="en-US" noProof="0" dirty="0" smtClean="0"/>
              <a:t>beam </a:t>
            </a:r>
            <a:r>
              <a:rPr lang="en-US" noProof="0" dirty="0"/>
              <a:t>Wind Iris</a:t>
            </a:r>
          </a:p>
        </p:txBody>
      </p:sp>
    </p:spTree>
    <p:extLst>
      <p:ext uri="{BB962C8B-B14F-4D97-AF65-F5344CB8AC3E}">
        <p14:creationId xmlns:p14="http://schemas.microsoft.com/office/powerpoint/2010/main" val="191207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6840760" cy="648072"/>
          </a:xfrm>
        </p:spPr>
        <p:txBody>
          <a:bodyPr/>
          <a:lstStyle/>
          <a:p>
            <a:r>
              <a:rPr lang="en-US" noProof="0" dirty="0" smtClean="0"/>
              <a:t>A simple terrain site in southern France</a:t>
            </a:r>
            <a:endParaRPr lang="en-US" noProof="0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531124"/>
              </p:ext>
            </p:extLst>
          </p:nvPr>
        </p:nvGraphicFramePr>
        <p:xfrm>
          <a:off x="601735" y="4005064"/>
          <a:ext cx="7560840" cy="2124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7338"/>
                <a:gridCol w="6033502"/>
              </a:tblGrid>
              <a:tr h="936104">
                <a:tc>
                  <a:txBody>
                    <a:bodyPr/>
                    <a:lstStyle/>
                    <a:p>
                      <a:r>
                        <a:rPr lang="fr-FR" sz="1800" b="1" dirty="0" smtClean="0">
                          <a:solidFill>
                            <a:schemeClr val="tx1"/>
                          </a:solidFill>
                        </a:rPr>
                        <a:t>Turbine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45697" marB="45697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fr-FR" sz="1800" b="1" dirty="0" smtClean="0">
                          <a:solidFill>
                            <a:schemeClr val="tx1"/>
                          </a:solidFill>
                        </a:rPr>
                        <a:t>Turbine 3MW,</a:t>
                      </a:r>
                      <a:r>
                        <a:rPr lang="fr-FR" sz="1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800" dirty="0" err="1" smtClean="0">
                          <a:solidFill>
                            <a:schemeClr val="tx1"/>
                          </a:solidFill>
                        </a:rPr>
                        <a:t>operated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</a:rPr>
                        <a:t> by EDF EN Services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 smtClean="0">
                          <a:solidFill>
                            <a:schemeClr val="tx1"/>
                          </a:solidFill>
                        </a:rPr>
                        <a:t>Hub-</a:t>
                      </a:r>
                      <a:r>
                        <a:rPr lang="fr-FR" sz="1800" dirty="0" err="1" smtClean="0">
                          <a:solidFill>
                            <a:schemeClr val="tx1"/>
                          </a:solidFill>
                        </a:rPr>
                        <a:t>height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</a:rPr>
                        <a:t>: 80 </a:t>
                      </a:r>
                      <a:r>
                        <a:rPr lang="fr-FR" sz="1800" dirty="0" err="1" smtClean="0">
                          <a:solidFill>
                            <a:schemeClr val="tx1"/>
                          </a:solidFill>
                        </a:rPr>
                        <a:t>meters</a:t>
                      </a:r>
                      <a:endParaRPr lang="fr-FR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 smtClean="0">
                          <a:solidFill>
                            <a:schemeClr val="tx1"/>
                          </a:solidFill>
                        </a:rPr>
                        <a:t>Rotor</a:t>
                      </a:r>
                      <a:r>
                        <a:rPr lang="fr-FR" sz="1800" baseline="0" dirty="0" smtClean="0">
                          <a:solidFill>
                            <a:schemeClr val="tx1"/>
                          </a:solidFill>
                        </a:rPr>
                        <a:t> size: 90 </a:t>
                      </a:r>
                      <a:r>
                        <a:rPr lang="fr-FR" sz="1800" baseline="0" dirty="0" err="1" smtClean="0">
                          <a:solidFill>
                            <a:schemeClr val="tx1"/>
                          </a:solidFill>
                        </a:rPr>
                        <a:t>meters</a:t>
                      </a:r>
                      <a:endParaRPr lang="fr-FR" sz="18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45697" marB="45697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14354">
                <a:tc>
                  <a:txBody>
                    <a:bodyPr/>
                    <a:lstStyle/>
                    <a:p>
                      <a:r>
                        <a:rPr lang="fr-FR" sz="1800" b="1" dirty="0" smtClean="0">
                          <a:solidFill>
                            <a:schemeClr val="tx1"/>
                          </a:solidFill>
                        </a:rPr>
                        <a:t>IEC </a:t>
                      </a:r>
                      <a:r>
                        <a:rPr lang="fr-FR" sz="1800" b="1" dirty="0" err="1" smtClean="0">
                          <a:solidFill>
                            <a:schemeClr val="tx1"/>
                          </a:solidFill>
                        </a:rPr>
                        <a:t>mast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45697" marB="45697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 smtClean="0">
                          <a:solidFill>
                            <a:schemeClr val="tx1"/>
                          </a:solidFill>
                        </a:rPr>
                        <a:t>Top </a:t>
                      </a:r>
                      <a:r>
                        <a:rPr lang="fr-FR" sz="1800" dirty="0" err="1" smtClean="0">
                          <a:solidFill>
                            <a:schemeClr val="tx1"/>
                          </a:solidFill>
                        </a:rPr>
                        <a:t>cup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</a:rPr>
                        <a:t> at hub-</a:t>
                      </a:r>
                      <a:r>
                        <a:rPr lang="fr-FR" sz="1800" dirty="0" err="1" smtClean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fr-FR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fr-FR" sz="1800" b="1" dirty="0" smtClean="0">
                          <a:solidFill>
                            <a:schemeClr val="tx1"/>
                          </a:solidFill>
                        </a:rPr>
                        <a:t>240 </a:t>
                      </a:r>
                      <a:r>
                        <a:rPr lang="fr-FR" sz="1800" b="1" dirty="0" err="1" smtClean="0">
                          <a:solidFill>
                            <a:schemeClr val="tx1"/>
                          </a:solidFill>
                        </a:rPr>
                        <a:t>meters</a:t>
                      </a:r>
                      <a:r>
                        <a:rPr lang="fr-FR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</a:rPr>
                        <a:t>(2.7D) </a:t>
                      </a:r>
                      <a:r>
                        <a:rPr lang="fr-FR" sz="1800" dirty="0" err="1" smtClean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</a:rPr>
                        <a:t> turbine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fr-FR" sz="1800" b="1" dirty="0" smtClean="0">
                          <a:solidFill>
                            <a:schemeClr val="tx1"/>
                          </a:solidFill>
                        </a:rPr>
                        <a:t>Free </a:t>
                      </a:r>
                      <a:r>
                        <a:rPr lang="fr-FR" sz="1800" b="1" dirty="0" err="1" smtClean="0">
                          <a:solidFill>
                            <a:schemeClr val="tx1"/>
                          </a:solidFill>
                        </a:rPr>
                        <a:t>wind</a:t>
                      </a:r>
                      <a:r>
                        <a:rPr lang="fr-FR" sz="1800" b="1" dirty="0" smtClean="0">
                          <a:solidFill>
                            <a:schemeClr val="tx1"/>
                          </a:solidFill>
                        </a:rPr>
                        <a:t> sector:</a:t>
                      </a:r>
                      <a:r>
                        <a:rPr lang="fr-FR" sz="1800" b="1" baseline="0" dirty="0" smtClean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fr-FR" sz="1800" b="1" dirty="0" smtClean="0">
                          <a:solidFill>
                            <a:schemeClr val="tx1"/>
                          </a:solidFill>
                        </a:rPr>
                        <a:t>315°;335°]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fr-FR" sz="1800" b="1" dirty="0" err="1" smtClean="0">
                          <a:solidFill>
                            <a:schemeClr val="tx1"/>
                          </a:solidFill>
                        </a:rPr>
                        <a:t>Temperature</a:t>
                      </a:r>
                      <a:r>
                        <a:rPr lang="fr-FR" sz="1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800" b="1" baseline="0" dirty="0" err="1" smtClean="0">
                          <a:solidFill>
                            <a:schemeClr val="tx1"/>
                          </a:solidFill>
                        </a:rPr>
                        <a:t>above</a:t>
                      </a:r>
                      <a:r>
                        <a:rPr lang="fr-FR" sz="1800" b="1" baseline="0" dirty="0" smtClean="0">
                          <a:solidFill>
                            <a:schemeClr val="tx1"/>
                          </a:solidFill>
                        </a:rPr>
                        <a:t> 0.1°</a:t>
                      </a:r>
                      <a:endParaRPr lang="fr-FR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45697" marB="45697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8" name="Groupe 7"/>
          <p:cNvGrpSpPr/>
          <p:nvPr/>
        </p:nvGrpSpPr>
        <p:grpSpPr>
          <a:xfrm>
            <a:off x="971600" y="1340768"/>
            <a:ext cx="2808312" cy="2192075"/>
            <a:chOff x="-396552" y="1772816"/>
            <a:chExt cx="4344987" cy="3992275"/>
          </a:xfrm>
        </p:grpSpPr>
        <p:pic>
          <p:nvPicPr>
            <p:cNvPr id="6" name="Picture 1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9" t="13104"/>
            <a:stretch>
              <a:fillRect/>
            </a:stretch>
          </p:blipFill>
          <p:spPr bwMode="auto">
            <a:xfrm>
              <a:off x="-396552" y="1772816"/>
              <a:ext cx="4344987" cy="3725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Secteurs 6"/>
            <p:cNvSpPr/>
            <p:nvPr/>
          </p:nvSpPr>
          <p:spPr bwMode="auto">
            <a:xfrm rot="1051703">
              <a:off x="-325115" y="1950328"/>
              <a:ext cx="4202113" cy="3814763"/>
            </a:xfrm>
            <a:prstGeom prst="pie">
              <a:avLst>
                <a:gd name="adj1" fmla="val 11286856"/>
                <a:gd name="adj2" fmla="val 14026011"/>
              </a:avLst>
            </a:prstGeom>
            <a:solidFill>
              <a:schemeClr val="bg1">
                <a:lumMod val="85000"/>
                <a:alpha val="39000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1720850" eaLnBrk="1" hangingPunct="1">
                <a:defRPr/>
              </a:pPr>
              <a:endParaRPr lang="fr-FR">
                <a:latin typeface="Arial" pitchFamily="34" charset="0"/>
              </a:endParaRPr>
            </a:p>
          </p:txBody>
        </p:sp>
      </p:grpSp>
      <p:pic>
        <p:nvPicPr>
          <p:cNvPr id="9" name="Picture 2" descr="C:\Users\pmazoyer\Desktop\travail\Data WI 5 b\EDF\Analyse\IMG_18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07213"/>
            <a:ext cx="3104852" cy="232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61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6552728" cy="648072"/>
          </a:xfrm>
        </p:spPr>
        <p:txBody>
          <a:bodyPr/>
          <a:lstStyle/>
          <a:p>
            <a:r>
              <a:rPr lang="en-US" noProof="0" dirty="0" smtClean="0"/>
              <a:t>Wind speed : equivalent accuracy </a:t>
            </a:r>
            <a:r>
              <a:rPr lang="en-US" dirty="0" smtClean="0"/>
              <a:t>to</a:t>
            </a:r>
            <a:r>
              <a:rPr lang="en-US" noProof="0" dirty="0" smtClean="0"/>
              <a:t> 2-beam Wind Iris</a:t>
            </a:r>
            <a:endParaRPr lang="en-US" noProof="0" dirty="0"/>
          </a:p>
        </p:txBody>
      </p:sp>
      <p:pic>
        <p:nvPicPr>
          <p:cNvPr id="4" name="Picture 67" descr="C:\Users\guest\Desktop\EWEA\Data EWEA\Correlation mast and wind i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/>
          <a:stretch>
            <a:fillRect/>
          </a:stretch>
        </p:blipFill>
        <p:spPr bwMode="auto">
          <a:xfrm>
            <a:off x="467544" y="1424507"/>
            <a:ext cx="820891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83568" y="4976655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Interpolated horizontal wind speed measurement is observed to achieve high accuracy and precision compared to IEC mast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No specific trend is observed (wind speed, wind direction,…)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1123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560840" cy="648072"/>
          </a:xfrm>
        </p:spPr>
        <p:txBody>
          <a:bodyPr/>
          <a:lstStyle/>
          <a:p>
            <a:r>
              <a:rPr lang="en-US" noProof="0" dirty="0" smtClean="0"/>
              <a:t>Uncertainty of power law interpolation</a:t>
            </a:r>
            <a:endParaRPr lang="en-US" noProof="0" dirty="0"/>
          </a:p>
        </p:txBody>
      </p:sp>
      <p:pic>
        <p:nvPicPr>
          <p:cNvPr id="4" name="Picture 2" descr="C:\Users\pmazoyer\Desktop\travail\Data WI 5 b\Analyse\v1\FIGURE\Profile regression example at Hosvore 4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/>
          <a:stretch/>
        </p:blipFill>
        <p:spPr bwMode="auto">
          <a:xfrm>
            <a:off x="-25808" y="2567115"/>
            <a:ext cx="4436163" cy="227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8126" y="1052736"/>
                <a:ext cx="7693419" cy="1300741"/>
              </a:xfrm>
              <a:prstGeom prst="rect">
                <a:avLst/>
              </a:prstGeom>
              <a:noFill/>
              <a:ln>
                <a:solidFill>
                  <a:srgbClr val="C20016"/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fr-FR" b="1" dirty="0" smtClean="0"/>
                  <a:t>Hypothesis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>
                              <a:latin typeface="Cambria Math"/>
                            </a:rPr>
                            <m:t>𝑽</m:t>
                          </m:r>
                          <m:r>
                            <a:rPr lang="fr-FR" sz="2800" b="1" i="1">
                              <a:latin typeface="Cambria Math"/>
                            </a:rPr>
                            <m:t>(</m:t>
                          </m:r>
                          <m:r>
                            <a:rPr lang="fr-FR" sz="2800" b="1" i="1">
                              <a:latin typeface="Cambria Math"/>
                            </a:rPr>
                            <m:t>𝒁</m:t>
                          </m:r>
                          <m:r>
                            <a:rPr lang="fr-FR" sz="2800" b="1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sz="2800" b="1" i="1">
                              <a:latin typeface="Cambria Math"/>
                            </a:rPr>
                            <m:t>𝑽</m:t>
                          </m:r>
                          <m:r>
                            <a:rPr lang="fr-FR" sz="2800" b="1" i="1">
                              <a:latin typeface="Cambria Math"/>
                            </a:rPr>
                            <m:t>(</m:t>
                          </m:r>
                          <m:r>
                            <a:rPr lang="fr-FR" sz="2800" b="1" i="1">
                              <a:latin typeface="Cambria Math"/>
                            </a:rPr>
                            <m:t>𝒁</m:t>
                          </m:r>
                          <m:r>
                            <a:rPr lang="fr-FR" sz="2800" b="1" i="1">
                              <a:latin typeface="Cambria Math"/>
                            </a:rPr>
                            <m:t>𝟎</m:t>
                          </m:r>
                          <m:r>
                            <a:rPr lang="fr-FR" sz="2800" b="1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fr-FR" sz="2800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b="1" i="1">
                                      <a:latin typeface="Cambria Math"/>
                                    </a:rPr>
                                    <m:t>𝒁</m:t>
                                  </m:r>
                                </m:num>
                                <m:den>
                                  <m:r>
                                    <a:rPr lang="fr-FR" sz="2800" b="1" i="1">
                                      <a:latin typeface="Cambria Math"/>
                                    </a:rPr>
                                    <m:t>𝒁</m:t>
                                  </m:r>
                                  <m:r>
                                    <a:rPr lang="fr-FR" sz="2800" b="1" i="1">
                                      <a:latin typeface="Cambria Math"/>
                                    </a:rPr>
                                    <m:t>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800" b="1" i="1">
                              <a:latin typeface="Cambria Math"/>
                            </a:rPr>
                            <m:t>𝜶</m:t>
                          </m:r>
                        </m:sup>
                      </m:sSup>
                    </m:oMath>
                  </m:oMathPara>
                </a14:m>
                <a:endParaRPr lang="fr-FR" sz="4000" b="1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26" y="1052736"/>
                <a:ext cx="7693419" cy="1300741"/>
              </a:xfrm>
              <a:prstGeom prst="rect">
                <a:avLst/>
              </a:prstGeom>
              <a:blipFill rotWithShape="1">
                <a:blip r:embed="rId3"/>
                <a:stretch>
                  <a:fillRect l="-553" t="-1382"/>
                </a:stretch>
              </a:blipFill>
              <a:ln>
                <a:solidFill>
                  <a:srgbClr val="C20016"/>
                </a:solidFill>
                <a:prstDash val="dash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C:\Users\pmazoyer\Desktop\travail\Data WI 5 b\Deviation due to extrapolatio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66" y="2353477"/>
            <a:ext cx="3783715" cy="24907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346856" y="5157192"/>
            <a:ext cx="8566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Mast measurements were used to compute uncertainties due to power law profile assumptions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The uncertainty due to interpolation lies between 0.01 m/s and 0.08m/s at this site. </a:t>
            </a:r>
            <a:endParaRPr lang="en-US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300783" y="4797152"/>
            <a:ext cx="1664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 smtClean="0"/>
              <a:t>Reconstruction for a profile</a:t>
            </a:r>
            <a:endParaRPr lang="en-US" sz="1050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5436096" y="4725144"/>
            <a:ext cx="2679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smtClean="0"/>
              <a:t>Mean deviation between reconstructed profile </a:t>
            </a:r>
          </a:p>
          <a:p>
            <a:r>
              <a:rPr lang="en-US" sz="1050" i="1" dirty="0" smtClean="0"/>
              <a:t>and measured wind speed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186643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488832" cy="648072"/>
          </a:xfrm>
        </p:spPr>
        <p:txBody>
          <a:bodyPr/>
          <a:lstStyle/>
          <a:p>
            <a:r>
              <a:rPr lang="en-US" dirty="0"/>
              <a:t>Shear measurement compared with mast</a:t>
            </a:r>
            <a:endParaRPr lang="fr-FR" dirty="0"/>
          </a:p>
        </p:txBody>
      </p:sp>
      <p:pic>
        <p:nvPicPr>
          <p:cNvPr id="5" name="Picture 98" descr="C:\Users\guest\Desktop\EWEA\Poster Ewea\Timeseries she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228395"/>
            <a:ext cx="7814256" cy="371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11841" y="4958613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Shear measured by 4-beam Wind Iris is observed to match  mast measurements most of the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Some difference appears: due to difference in measurement heights? </a:t>
            </a:r>
          </a:p>
          <a:p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195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Turbulence intensity compared with mast</a:t>
            </a:r>
            <a:endParaRPr lang="en-US" noProof="0" dirty="0"/>
          </a:p>
        </p:txBody>
      </p:sp>
      <p:pic>
        <p:nvPicPr>
          <p:cNvPr id="4" name="Picture 108" descr="C:\Users\guest\Desktop\EWEA\Poster Ewea\Timeseries T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352928" cy="360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55576" y="4958613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Turbulence intensity measured by 4-beam Wind Iris is observed to match the mast measurements most </a:t>
            </a:r>
            <a:r>
              <a:rPr lang="en-US" b="1" i="1" dirty="0"/>
              <a:t>of the time. </a:t>
            </a:r>
            <a:endParaRPr lang="en-US" b="1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/>
              <a:t>Some difference appears: linked to atmosphere stability?  </a:t>
            </a:r>
          </a:p>
        </p:txBody>
      </p:sp>
    </p:spTree>
    <p:extLst>
      <p:ext uri="{BB962C8B-B14F-4D97-AF65-F5344CB8AC3E}">
        <p14:creationId xmlns:p14="http://schemas.microsoft.com/office/powerpoint/2010/main" val="335117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Metrology of 4-beam Wind Iris in simple terrain</a:t>
            </a:r>
            <a:endParaRPr lang="en-US" noProof="0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710927"/>
              </p:ext>
            </p:extLst>
          </p:nvPr>
        </p:nvGraphicFramePr>
        <p:xfrm>
          <a:off x="1043608" y="1700808"/>
          <a:ext cx="6769100" cy="38528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06174"/>
                <a:gridCol w="1931463"/>
                <a:gridCol w="1931463"/>
              </a:tblGrid>
              <a:tr h="595442">
                <a:tc>
                  <a:txBody>
                    <a:bodyPr/>
                    <a:lstStyle/>
                    <a:p>
                      <a:endParaRPr lang="fr-FR" sz="2800" dirty="0">
                        <a:latin typeface="+mj-lt"/>
                      </a:endParaRPr>
                    </a:p>
                  </a:txBody>
                  <a:tcPr marL="91420" marR="91420" marT="45730" marB="45730" anchor="ctr"/>
                </a:tc>
                <a:tc>
                  <a:txBody>
                    <a:bodyPr/>
                    <a:lstStyle/>
                    <a:p>
                      <a:r>
                        <a:rPr lang="fr-FR" sz="2800" dirty="0" err="1" smtClean="0"/>
                        <a:t>Accuracy</a:t>
                      </a:r>
                      <a:endParaRPr lang="fr-FR" sz="2800" b="1" dirty="0">
                        <a:latin typeface="+mj-lt"/>
                      </a:endParaRPr>
                    </a:p>
                  </a:txBody>
                  <a:tcPr marL="91420" marR="91420" marT="45730" marB="45730" anchor="ctr"/>
                </a:tc>
                <a:tc>
                  <a:txBody>
                    <a:bodyPr/>
                    <a:lstStyle/>
                    <a:p>
                      <a:r>
                        <a:rPr lang="fr-FR" sz="2800" dirty="0" err="1" smtClean="0"/>
                        <a:t>Precision</a:t>
                      </a:r>
                      <a:endParaRPr lang="fr-FR" sz="2800" b="1" dirty="0">
                        <a:latin typeface="+mj-lt"/>
                      </a:endParaRPr>
                    </a:p>
                  </a:txBody>
                  <a:tcPr marL="91420" marR="91420" marT="45730" marB="45730" anchor="ctr"/>
                </a:tc>
              </a:tr>
              <a:tr h="1085807">
                <a:tc>
                  <a:txBody>
                    <a:bodyPr/>
                    <a:lstStyle/>
                    <a:p>
                      <a:pPr algn="l"/>
                      <a:r>
                        <a:rPr lang="fr-FR" sz="2800" dirty="0" smtClean="0"/>
                        <a:t>Horizontal</a:t>
                      </a:r>
                    </a:p>
                    <a:p>
                      <a:pPr algn="l"/>
                      <a:r>
                        <a:rPr lang="fr-FR" sz="2800" dirty="0" smtClean="0"/>
                        <a:t>Wind</a:t>
                      </a:r>
                      <a:r>
                        <a:rPr lang="fr-FR" sz="2800" baseline="0" dirty="0" smtClean="0"/>
                        <a:t> speed</a:t>
                      </a:r>
                      <a:endParaRPr lang="fr-FR" sz="2800" b="1" dirty="0">
                        <a:latin typeface="+mj-lt"/>
                      </a:endParaRPr>
                    </a:p>
                  </a:txBody>
                  <a:tcPr marL="91420" marR="91420" marT="45730" marB="457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0.06 m/s</a:t>
                      </a:r>
                      <a:endParaRPr lang="fr-FR" sz="2800" dirty="0">
                        <a:latin typeface="+mj-lt"/>
                      </a:endParaRPr>
                    </a:p>
                  </a:txBody>
                  <a:tcPr marL="91420" marR="91420" marT="45730" marB="45730" anchor="ctr"/>
                </a:tc>
                <a:tc>
                  <a:txBody>
                    <a:bodyPr/>
                    <a:lstStyle/>
                    <a:p>
                      <a:pPr marL="0" marR="0" indent="0" algn="ctr" defTabSz="17290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kern="1200" dirty="0" smtClean="0"/>
                        <a:t>0.18 m/s</a:t>
                      </a:r>
                      <a:endParaRPr lang="fr-FR" sz="2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0" marR="91420" marT="45730" marB="45730" anchor="ctr"/>
                </a:tc>
              </a:tr>
              <a:tr h="1085807">
                <a:tc>
                  <a:txBody>
                    <a:bodyPr/>
                    <a:lstStyle/>
                    <a:p>
                      <a:pPr algn="l"/>
                      <a:r>
                        <a:rPr lang="fr-FR" sz="2800" dirty="0" smtClean="0"/>
                        <a:t>Vertical </a:t>
                      </a:r>
                      <a:r>
                        <a:rPr lang="fr-FR" sz="2800" dirty="0" err="1" smtClean="0"/>
                        <a:t>wind</a:t>
                      </a:r>
                      <a:r>
                        <a:rPr lang="fr-FR" sz="2800" dirty="0" smtClean="0"/>
                        <a:t> </a:t>
                      </a:r>
                      <a:r>
                        <a:rPr lang="fr-FR" sz="2800" dirty="0" err="1" smtClean="0"/>
                        <a:t>shear</a:t>
                      </a:r>
                      <a:endParaRPr lang="fr-FR" sz="2800" b="1" dirty="0">
                        <a:latin typeface="+mj-lt"/>
                      </a:endParaRPr>
                    </a:p>
                  </a:txBody>
                  <a:tcPr marL="91420" marR="91420" marT="45730" marB="457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0.014</a:t>
                      </a:r>
                      <a:endParaRPr lang="fr-FR" sz="2800" dirty="0">
                        <a:latin typeface="+mj-lt"/>
                      </a:endParaRPr>
                    </a:p>
                  </a:txBody>
                  <a:tcPr marL="91420" marR="91420" marT="45730" marB="457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0.092</a:t>
                      </a:r>
                      <a:endParaRPr lang="fr-FR" sz="2800" dirty="0">
                        <a:latin typeface="+mj-lt"/>
                      </a:endParaRPr>
                    </a:p>
                  </a:txBody>
                  <a:tcPr marL="91420" marR="91420" marT="45730" marB="45730" anchor="ctr"/>
                </a:tc>
              </a:tr>
              <a:tr h="1085807">
                <a:tc>
                  <a:txBody>
                    <a:bodyPr/>
                    <a:lstStyle/>
                    <a:p>
                      <a:pPr algn="l"/>
                      <a:r>
                        <a:rPr lang="fr-FR" sz="2800" dirty="0" smtClean="0"/>
                        <a:t>Turbulence</a:t>
                      </a:r>
                      <a:r>
                        <a:rPr lang="fr-FR" sz="2800" baseline="0" dirty="0" smtClean="0"/>
                        <a:t> </a:t>
                      </a:r>
                      <a:r>
                        <a:rPr lang="fr-FR" sz="2800" baseline="0" dirty="0" err="1" smtClean="0"/>
                        <a:t>Intensity</a:t>
                      </a:r>
                      <a:endParaRPr lang="fr-FR" sz="2800" b="1" dirty="0">
                        <a:latin typeface="+mj-lt"/>
                      </a:endParaRPr>
                    </a:p>
                  </a:txBody>
                  <a:tcPr marL="91420" marR="91420" marT="45730" marB="457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-0.4 %</a:t>
                      </a:r>
                    </a:p>
                    <a:p>
                      <a:pPr algn="ctr"/>
                      <a:r>
                        <a:rPr lang="fr-FR" sz="2400" dirty="0" smtClean="0"/>
                        <a:t>(</a:t>
                      </a:r>
                      <a:r>
                        <a:rPr lang="fr-FR" sz="2400" dirty="0" err="1" smtClean="0"/>
                        <a:t>absolute</a:t>
                      </a:r>
                      <a:r>
                        <a:rPr lang="fr-FR" sz="2400" dirty="0" smtClean="0"/>
                        <a:t>)</a:t>
                      </a:r>
                      <a:endParaRPr lang="fr-FR" sz="2400" dirty="0">
                        <a:latin typeface="+mj-lt"/>
                      </a:endParaRPr>
                    </a:p>
                  </a:txBody>
                  <a:tcPr marL="91420" marR="91420" marT="45730" marB="457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1.5 %</a:t>
                      </a:r>
                    </a:p>
                    <a:p>
                      <a:pPr marL="0" marR="0" lvl="0" indent="0" algn="ctr" defTabSz="17290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fr-FR" sz="24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absolute</a:t>
                      </a:r>
                      <a:r>
                        <a:rPr kumimoji="0" lang="fr-FR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fr-FR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0" marR="91420" marT="45730" marB="4573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97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Validating 4-beam Wind Iris precision from power curve measurement</a:t>
            </a:r>
            <a:endParaRPr lang="en-US" noProof="0" dirty="0"/>
          </a:p>
        </p:txBody>
      </p:sp>
      <p:pic>
        <p:nvPicPr>
          <p:cNvPr id="4" name="Picture 69" descr="C:\Users\guest\Desktop\EWEA\Data EWEA\PC with ma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"/>
          <a:stretch>
            <a:fillRect/>
          </a:stretch>
        </p:blipFill>
        <p:spPr bwMode="auto">
          <a:xfrm>
            <a:off x="0" y="1484784"/>
            <a:ext cx="8616950" cy="273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179" y="4220543"/>
            <a:ext cx="90364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altLang="fr-FR" dirty="0" smtClean="0">
                <a:solidFill>
                  <a:srgbClr val="004384"/>
                </a:solidFill>
              </a:rPr>
              <a:t>Power curve following </a:t>
            </a:r>
            <a:r>
              <a:rPr lang="en-US" altLang="fr-FR" b="1" dirty="0" smtClean="0">
                <a:solidFill>
                  <a:srgbClr val="004384"/>
                </a:solidFill>
              </a:rPr>
              <a:t>the spirit of the IEC61400-12-1:2005 requirements </a:t>
            </a:r>
            <a:r>
              <a:rPr lang="en-US" altLang="fr-FR" dirty="0" smtClean="0">
                <a:solidFill>
                  <a:srgbClr val="004384"/>
                </a:solidFill>
              </a:rPr>
              <a:t> (reduced wind sectors, temperature correction,…) is plotted with 4-beam Wind Iris measurements.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altLang="fr-FR" dirty="0" smtClean="0">
                <a:solidFill>
                  <a:srgbClr val="004384"/>
                </a:solidFill>
              </a:rPr>
              <a:t>Mast based power curve is plotted </a:t>
            </a:r>
            <a:r>
              <a:rPr lang="en-US" altLang="fr-FR" u="sng" dirty="0" smtClean="0">
                <a:solidFill>
                  <a:srgbClr val="004384"/>
                </a:solidFill>
              </a:rPr>
              <a:t>over same time period</a:t>
            </a:r>
            <a:r>
              <a:rPr lang="en-US" altLang="fr-FR" dirty="0" smtClean="0">
                <a:solidFill>
                  <a:srgbClr val="004384"/>
                </a:solidFill>
              </a:rPr>
              <a:t> so that devices are compared on same wind conditions. </a:t>
            </a:r>
            <a:endParaRPr lang="en-US" altLang="fr-FR" u="sng" dirty="0" smtClean="0">
              <a:solidFill>
                <a:srgbClr val="004384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altLang="fr-FR" dirty="0" smtClean="0">
                <a:solidFill>
                  <a:srgbClr val="004384"/>
                </a:solidFill>
              </a:rPr>
              <a:t>Mean observed dispersion per bin is 81 kW for 4-beam Wind Iris and 111 kW for mast.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altLang="fr-FR" dirty="0" smtClean="0">
                <a:solidFill>
                  <a:srgbClr val="004384"/>
                </a:solidFill>
              </a:rPr>
              <a:t>4-beam Wind Iris is observed to deliver a less scattered power curve than mast. </a:t>
            </a:r>
            <a:endParaRPr lang="en-US" altLang="fr-FR" dirty="0">
              <a:solidFill>
                <a:srgbClr val="0043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Power performance testing from 4-beam Wind Iris</a:t>
            </a:r>
          </a:p>
        </p:txBody>
      </p:sp>
    </p:spTree>
    <p:extLst>
      <p:ext uri="{BB962C8B-B14F-4D97-AF65-F5344CB8AC3E}">
        <p14:creationId xmlns:p14="http://schemas.microsoft.com/office/powerpoint/2010/main" val="36744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Leosphere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4824536" cy="4464495"/>
          </a:xfrm>
        </p:spPr>
        <p:txBody>
          <a:bodyPr>
            <a:normAutofit fontScale="92500" lnSpcReduction="20000"/>
          </a:bodyPr>
          <a:lstStyle/>
          <a:p>
            <a:pPr marL="365760" lvl="0" indent="-36576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600" kern="0" dirty="0">
                <a:solidFill>
                  <a:schemeClr val="tx1"/>
                </a:solidFill>
                <a:cs typeface="Arial" pitchFamily="34" charset="0"/>
              </a:rPr>
              <a:t>Founded in 2004; independently owned</a:t>
            </a:r>
          </a:p>
          <a:p>
            <a:pPr marL="365760" lvl="0" indent="-36576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600" dirty="0">
                <a:solidFill>
                  <a:schemeClr val="tx1"/>
                </a:solidFill>
              </a:rPr>
              <a:t>Designs, develops, manufactures, sells and services turnkey remote-sensing instruments for wind measurement and aerosol characterization</a:t>
            </a:r>
          </a:p>
          <a:p>
            <a:pPr marL="365760" indent="-36576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600" dirty="0">
                <a:solidFill>
                  <a:schemeClr val="tx1"/>
                </a:solidFill>
              </a:rPr>
              <a:t>More than 750 </a:t>
            </a:r>
            <a:r>
              <a:rPr lang="en-US" sz="2600" dirty="0" err="1">
                <a:solidFill>
                  <a:schemeClr val="tx1"/>
                </a:solidFill>
              </a:rPr>
              <a:t>Lidars</a:t>
            </a:r>
            <a:r>
              <a:rPr lang="en-US" sz="2600" dirty="0">
                <a:solidFill>
                  <a:schemeClr val="tx1"/>
                </a:solidFill>
              </a:rPr>
              <a:t> sold in 50+ countries in several market: Wind power (70%), Meteorology, Aviation weather</a:t>
            </a:r>
          </a:p>
          <a:p>
            <a:pPr marL="365760" lvl="0" indent="-36576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600" kern="0" dirty="0">
                <a:solidFill>
                  <a:schemeClr val="tx1"/>
                </a:solidFill>
                <a:cs typeface="Arial" pitchFamily="34" charset="0"/>
              </a:rPr>
              <a:t>Global headquarters: </a:t>
            </a:r>
            <a:r>
              <a:rPr lang="en-US" sz="2600" kern="0" dirty="0" err="1">
                <a:solidFill>
                  <a:schemeClr val="tx1"/>
                </a:solidFill>
                <a:cs typeface="Arial" pitchFamily="34" charset="0"/>
              </a:rPr>
              <a:t>Orsay</a:t>
            </a:r>
            <a:r>
              <a:rPr lang="en-US" sz="2600" kern="0" dirty="0">
                <a:solidFill>
                  <a:schemeClr val="tx1"/>
                </a:solidFill>
                <a:cs typeface="Arial" pitchFamily="34" charset="0"/>
              </a:rPr>
              <a:t>, France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2080" y="1412776"/>
            <a:ext cx="3619930" cy="1635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04613" y="3434814"/>
            <a:ext cx="3394864" cy="1819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816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Power performance analysis</a:t>
            </a:r>
            <a:endParaRPr lang="en-US" noProof="0" dirty="0"/>
          </a:p>
        </p:txBody>
      </p:sp>
      <p:pic>
        <p:nvPicPr>
          <p:cNvPr id="4" name="Picture 107" descr="C:\Users\guest\Desktop\EWEA\Poster Ewea\Power curve with south eas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229600" cy="276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0" y="4509120"/>
            <a:ext cx="9036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4-beam Wind Iris based power curve is in high agreement with the reference power curve -&gt; no underperformance detected.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Nacelle anemometer wind measurement is biased (4% overestimation of the nacelle transfer function).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nacelle anemometer based power curve is significantly under the reference power curve </a:t>
            </a:r>
            <a:r>
              <a:rPr lang="en-US" dirty="0" smtClean="0"/>
              <a:t>and erroneously shows underperformance.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251520" y="1052736"/>
            <a:ext cx="8561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Power curves are plotted following adapted requirements established within the EUDP project </a:t>
            </a:r>
            <a:r>
              <a:rPr lang="en-US" sz="1100" i="1" dirty="0" smtClean="0"/>
              <a:t>(Procedure for wind turbine power performance measurement with a two-beam nacelle </a:t>
            </a:r>
            <a:r>
              <a:rPr lang="en-US" sz="1100" i="1" dirty="0" err="1" smtClean="0"/>
              <a:t>lidar</a:t>
            </a:r>
            <a:r>
              <a:rPr lang="en-US" sz="1100" i="1" dirty="0" smtClean="0"/>
              <a:t>, </a:t>
            </a:r>
            <a:r>
              <a:rPr lang="en-US" sz="1100" i="1" dirty="0" err="1" smtClean="0"/>
              <a:t>Rozenn</a:t>
            </a:r>
            <a:r>
              <a:rPr lang="en-US" sz="1100" i="1" dirty="0" smtClean="0"/>
              <a:t> Wagner, Rebeca L Rivera, </a:t>
            </a:r>
            <a:r>
              <a:rPr lang="en-US" sz="1100" i="1" dirty="0" err="1" smtClean="0"/>
              <a:t>Ioannis</a:t>
            </a:r>
            <a:r>
              <a:rPr lang="en-US" sz="1100" i="1" dirty="0" smtClean="0"/>
              <a:t> Antoniou, Samuel </a:t>
            </a:r>
            <a:r>
              <a:rPr lang="en-US" sz="1100" i="1" dirty="0" err="1" smtClean="0"/>
              <a:t>Davoust</a:t>
            </a:r>
            <a:r>
              <a:rPr lang="en-US" sz="1100" i="1" dirty="0" smtClean="0"/>
              <a:t>, </a:t>
            </a:r>
            <a:r>
              <a:rPr lang="en-US" sz="1100" i="1" dirty="0" err="1" smtClean="0"/>
              <a:t>Troels</a:t>
            </a:r>
            <a:r>
              <a:rPr lang="en-US" sz="1100" i="1" dirty="0" smtClean="0"/>
              <a:t> F Pedersen, Mike Courtney, Ba-</a:t>
            </a:r>
            <a:r>
              <a:rPr lang="en-US" sz="1100" i="1" dirty="0" err="1" smtClean="0"/>
              <a:t>bak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Diznabi</a:t>
            </a:r>
            <a:r>
              <a:rPr lang="en-US" sz="1100" i="1" dirty="0" smtClean="0"/>
              <a:t> , 2013)</a:t>
            </a:r>
            <a:r>
              <a:rPr lang="en-US" dirty="0" smtClean="0"/>
              <a:t>	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311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Shear effect on power performance</a:t>
            </a:r>
            <a:endParaRPr lang="en-US" noProof="0" dirty="0"/>
          </a:p>
        </p:txBody>
      </p:sp>
      <p:pic>
        <p:nvPicPr>
          <p:cNvPr id="5" name="Picture 99" descr="C:\Users\guest\Desktop\EWEA\Poster Ewea\Dev from reference with she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" r="5499"/>
          <a:stretch>
            <a:fillRect/>
          </a:stretch>
        </p:blipFill>
        <p:spPr bwMode="auto">
          <a:xfrm>
            <a:off x="683568" y="1340768"/>
            <a:ext cx="765492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98662" y="5446965"/>
            <a:ext cx="662473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The higher the shear the more turbine performance deviates from reference (either underperforming or outperforming)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3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632848" cy="648072"/>
          </a:xfrm>
        </p:spPr>
        <p:txBody>
          <a:bodyPr/>
          <a:lstStyle/>
          <a:p>
            <a:r>
              <a:rPr lang="en-US" noProof="0" dirty="0" smtClean="0"/>
              <a:t>Turbulence intensity effect on PP</a:t>
            </a:r>
            <a:endParaRPr lang="en-US" noProof="0" dirty="0"/>
          </a:p>
        </p:txBody>
      </p:sp>
      <p:pic>
        <p:nvPicPr>
          <p:cNvPr id="4" name="Picture 100" descr="C:\Users\guest\Desktop\EWEA\Poster Ewea\Dev from reference with t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r="5096"/>
          <a:stretch>
            <a:fillRect/>
          </a:stretch>
        </p:blipFill>
        <p:spPr bwMode="auto">
          <a:xfrm>
            <a:off x="611560" y="1340768"/>
            <a:ext cx="76771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75656" y="5589240"/>
            <a:ext cx="62646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higher the TI the lower the performance of the turbine is.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446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Conclusion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1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Conclusions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Metrological performances of the new system are observed to be </a:t>
            </a:r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continuity of the well established 2-beam Wind </a:t>
            </a:r>
            <a:r>
              <a:rPr lang="en-US" dirty="0" smtClean="0">
                <a:solidFill>
                  <a:schemeClr val="tx1"/>
                </a:solidFill>
              </a:rPr>
              <a:t>Iris.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4-beam Wind Iris provides both shear and turbulence intensity measurements with good accuracy and precision,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although there are </a:t>
            </a:r>
            <a:r>
              <a:rPr lang="en-US" dirty="0" smtClean="0">
                <a:solidFill>
                  <a:schemeClr val="tx1"/>
                </a:solidFill>
              </a:rPr>
              <a:t>deviations which may </a:t>
            </a:r>
            <a:r>
              <a:rPr lang="en-US" dirty="0">
                <a:solidFill>
                  <a:schemeClr val="tx1"/>
                </a:solidFill>
              </a:rPr>
              <a:t>be explained by the difference in measurement </a:t>
            </a:r>
            <a:r>
              <a:rPr lang="en-US" dirty="0" smtClean="0">
                <a:solidFill>
                  <a:schemeClr val="tx1"/>
                </a:solidFill>
              </a:rPr>
              <a:t>heights.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4-beam Wind Iris</a:t>
            </a:r>
            <a:r>
              <a:rPr lang="en-US" noProof="0" dirty="0" smtClean="0">
                <a:solidFill>
                  <a:schemeClr val="tx1"/>
                </a:solidFill>
              </a:rPr>
              <a:t> will allow for improvement in understanding of wind turbine performance in outer range conditions.</a:t>
            </a:r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2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Renewable NRG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4104456" cy="446449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Founded in 1982.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Manufactures and distributes decision support tools for the renewable energy and broader meteorology industries.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Sells, services and supports </a:t>
            </a:r>
            <a:r>
              <a:rPr lang="en-US" sz="2400" dirty="0" err="1" smtClean="0">
                <a:solidFill>
                  <a:schemeClr val="tx1"/>
                </a:solidFill>
              </a:rPr>
              <a:t>Leosphere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Lidars</a:t>
            </a:r>
            <a:r>
              <a:rPr lang="en-US" sz="2400" dirty="0" smtClean="0">
                <a:solidFill>
                  <a:schemeClr val="tx1"/>
                </a:solidFill>
              </a:rPr>
              <a:t> in North America.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Global headquarters in Hinesburg, Vermont.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Content Placeholder 4" descr="newbuild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08" y="2201057"/>
            <a:ext cx="4122313" cy="27439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http://web/EmployeeServices/library/Shared%20Documents/Company%20Logo/WEB/NRG_LOGO_LARG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3323" y="0"/>
            <a:ext cx="1530025" cy="143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37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Agenda </a:t>
            </a:r>
            <a:r>
              <a:rPr lang="en-US" i="1" noProof="0" dirty="0" smtClean="0"/>
              <a:t/>
            </a:r>
            <a:br>
              <a:rPr lang="en-US" i="1" noProof="0" dirty="0" smtClean="0"/>
            </a:br>
            <a:r>
              <a:rPr lang="en-US" noProof="0" dirty="0" smtClean="0"/>
              <a:t>	</a:t>
            </a:r>
            <a:endParaRPr lang="en-US" noProof="0" dirty="0"/>
          </a:p>
        </p:txBody>
      </p:sp>
      <p:sp>
        <p:nvSpPr>
          <p:cNvPr id="15" name="ZoneTexte 14"/>
          <p:cNvSpPr txBox="1"/>
          <p:nvPr/>
        </p:nvSpPr>
        <p:spPr>
          <a:xfrm>
            <a:off x="0" y="2060848"/>
            <a:ext cx="90364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150000"/>
              <a:buFont typeface="+mj-lt"/>
              <a:buAutoNum type="arabicPeriod"/>
            </a:pPr>
            <a:r>
              <a:rPr lang="en-US" sz="2800" dirty="0" smtClean="0">
                <a:solidFill>
                  <a:srgbClr val="96BB39"/>
                </a:solidFill>
                <a:latin typeface="+mj-lt"/>
              </a:rPr>
              <a:t>4-beam Wind Iris description</a:t>
            </a:r>
            <a:br>
              <a:rPr lang="en-US" sz="2800" dirty="0" smtClean="0">
                <a:solidFill>
                  <a:srgbClr val="96BB39"/>
                </a:solidFill>
                <a:latin typeface="+mj-lt"/>
              </a:rPr>
            </a:br>
            <a:r>
              <a:rPr lang="en-US" sz="2800" dirty="0" smtClean="0">
                <a:solidFill>
                  <a:srgbClr val="96BB39"/>
                </a:solidFill>
                <a:latin typeface="+mj-lt"/>
              </a:rPr>
              <a:t> </a:t>
            </a:r>
          </a:p>
          <a:p>
            <a:pPr marL="457200" indent="-457200">
              <a:buSzPct val="150000"/>
              <a:buFont typeface="+mj-lt"/>
              <a:buAutoNum type="arabicPeriod"/>
            </a:pPr>
            <a:r>
              <a:rPr lang="en-US" sz="2800" dirty="0" smtClean="0">
                <a:solidFill>
                  <a:srgbClr val="96BB39"/>
                </a:solidFill>
                <a:latin typeface="+mj-lt"/>
              </a:rPr>
              <a:t>Wind speed reconstruction algorithm description</a:t>
            </a:r>
          </a:p>
          <a:p>
            <a:pPr marL="457200" indent="-457200">
              <a:buSzPct val="150000"/>
              <a:buFont typeface="+mj-lt"/>
              <a:buAutoNum type="arabicPeriod"/>
            </a:pPr>
            <a:endParaRPr lang="en-US" sz="2800" dirty="0" smtClean="0">
              <a:solidFill>
                <a:srgbClr val="96BB39"/>
              </a:solidFill>
              <a:latin typeface="+mj-lt"/>
            </a:endParaRPr>
          </a:p>
          <a:p>
            <a:pPr marL="457200" indent="-457200">
              <a:buSzPct val="150000"/>
              <a:buFont typeface="+mj-lt"/>
              <a:buAutoNum type="arabicPeriod"/>
            </a:pPr>
            <a:r>
              <a:rPr lang="en-US" sz="2800" dirty="0" smtClean="0">
                <a:solidFill>
                  <a:srgbClr val="96BB39"/>
                </a:solidFill>
                <a:latin typeface="+mj-lt"/>
              </a:rPr>
              <a:t> Metrological validation of the 4-beam Wind Iris</a:t>
            </a:r>
          </a:p>
          <a:p>
            <a:pPr marL="457200" indent="-457200">
              <a:buSzPct val="150000"/>
              <a:buFont typeface="+mj-lt"/>
              <a:buAutoNum type="arabicPeriod"/>
            </a:pPr>
            <a:endParaRPr lang="en-US" sz="2800" dirty="0" smtClean="0">
              <a:solidFill>
                <a:srgbClr val="96BB39"/>
              </a:solidFill>
              <a:latin typeface="+mj-lt"/>
            </a:endParaRPr>
          </a:p>
          <a:p>
            <a:pPr marL="457200" indent="-457200">
              <a:buSzPct val="150000"/>
              <a:buFont typeface="+mj-lt"/>
              <a:buAutoNum type="arabicPeriod"/>
            </a:pPr>
            <a:r>
              <a:rPr lang="en-US" sz="2800" dirty="0" smtClean="0">
                <a:solidFill>
                  <a:srgbClr val="96BB39"/>
                </a:solidFill>
                <a:latin typeface="+mj-lt"/>
              </a:rPr>
              <a:t> Power performance testing from 4-beam Wind Iris</a:t>
            </a:r>
            <a:endParaRPr lang="en-US" sz="2800" dirty="0">
              <a:solidFill>
                <a:srgbClr val="96BB3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430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4-beam Wind Iris description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341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4-beam Wind Iris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340768"/>
            <a:ext cx="6840760" cy="4464495"/>
          </a:xfrm>
        </p:spPr>
        <p:txBody>
          <a:bodyPr>
            <a:normAutofit fontScale="92500" lnSpcReduction="20000"/>
          </a:bodyPr>
          <a:lstStyle/>
          <a:p>
            <a:r>
              <a:rPr lang="en-US" sz="2000" noProof="0" dirty="0"/>
              <a:t>The 4-beam Wind Iris </a:t>
            </a:r>
            <a:r>
              <a:rPr lang="en-US" sz="2000" noProof="0" dirty="0" smtClean="0"/>
              <a:t>(“Wind Iris 2”) is </a:t>
            </a:r>
            <a:r>
              <a:rPr lang="en-US" sz="2000" noProof="0" dirty="0"/>
              <a:t>the new </a:t>
            </a:r>
            <a:r>
              <a:rPr lang="en-US" sz="2000" noProof="0" dirty="0" err="1"/>
              <a:t>Leosphere</a:t>
            </a:r>
            <a:r>
              <a:rPr lang="en-US" sz="2000" noProof="0" dirty="0"/>
              <a:t> Lidar dedicated to power curve measurement and performance optimization</a:t>
            </a:r>
          </a:p>
          <a:p>
            <a:pPr lvl="1"/>
            <a:r>
              <a:rPr lang="en-US" sz="1600" noProof="0" dirty="0"/>
              <a:t>2 beams </a:t>
            </a:r>
            <a:r>
              <a:rPr lang="en-US" sz="1600" noProof="0" dirty="0" smtClean="0"/>
              <a:t>measure upward </a:t>
            </a:r>
            <a:r>
              <a:rPr lang="en-US" sz="1600" noProof="0" dirty="0"/>
              <a:t>and 2 beams </a:t>
            </a:r>
            <a:r>
              <a:rPr lang="en-US" sz="1600" noProof="0" dirty="0" smtClean="0"/>
              <a:t>measure </a:t>
            </a:r>
            <a:r>
              <a:rPr lang="en-US" sz="1600" noProof="0" dirty="0"/>
              <a:t>downward.</a:t>
            </a:r>
          </a:p>
          <a:p>
            <a:pPr lvl="1"/>
            <a:r>
              <a:rPr lang="en-US" sz="1600" noProof="0" dirty="0"/>
              <a:t>The horizontal opening angle is 30°, </a:t>
            </a:r>
            <a:r>
              <a:rPr lang="en-US" sz="1600" noProof="0" dirty="0" smtClean="0"/>
              <a:t>similar to </a:t>
            </a:r>
            <a:r>
              <a:rPr lang="en-US" sz="1600" noProof="0" dirty="0"/>
              <a:t>2-beam Wind iris</a:t>
            </a:r>
          </a:p>
          <a:p>
            <a:pPr lvl="1"/>
            <a:r>
              <a:rPr lang="en-US" sz="1600" noProof="0" dirty="0"/>
              <a:t>The vertical opening angle is 10°, for shear measurements</a:t>
            </a:r>
          </a:p>
          <a:p>
            <a:pPr lvl="1"/>
            <a:r>
              <a:rPr lang="en-US" sz="1600" noProof="0" dirty="0" smtClean="0"/>
              <a:t>New design optimized for operation, service and cost.</a:t>
            </a:r>
          </a:p>
          <a:p>
            <a:pPr lvl="1"/>
            <a:endParaRPr lang="en-US" sz="1600" noProof="0" dirty="0" smtClean="0"/>
          </a:p>
          <a:p>
            <a:pPr lvl="1"/>
            <a:endParaRPr lang="en-US" sz="1600" noProof="0" dirty="0"/>
          </a:p>
          <a:p>
            <a:pPr lvl="1"/>
            <a:endParaRPr lang="en-US" sz="1600" noProof="0" dirty="0" smtClean="0"/>
          </a:p>
          <a:p>
            <a:pPr lvl="1"/>
            <a:endParaRPr lang="en-US" sz="1600" noProof="0" dirty="0"/>
          </a:p>
          <a:p>
            <a:pPr lvl="1"/>
            <a:endParaRPr lang="en-US" sz="1600" noProof="0" dirty="0" smtClean="0"/>
          </a:p>
          <a:p>
            <a:pPr lvl="1"/>
            <a:endParaRPr lang="en-US" sz="1600" noProof="0" dirty="0"/>
          </a:p>
          <a:p>
            <a:pPr lvl="1"/>
            <a:endParaRPr lang="en-US" sz="1600" noProof="0" dirty="0"/>
          </a:p>
          <a:p>
            <a:r>
              <a:rPr lang="en-US" sz="2000" noProof="0" dirty="0"/>
              <a:t>Two </a:t>
            </a:r>
            <a:r>
              <a:rPr lang="en-US" sz="2000" noProof="0" dirty="0" smtClean="0"/>
              <a:t>three month campaigns at operational </a:t>
            </a:r>
            <a:r>
              <a:rPr lang="en-US" sz="2000" noProof="0" dirty="0"/>
              <a:t>wind farms : </a:t>
            </a:r>
          </a:p>
          <a:p>
            <a:pPr lvl="1"/>
            <a:r>
              <a:rPr lang="en-US" sz="1600" noProof="0" dirty="0"/>
              <a:t>USA : Sun Edison and DNV GL. Presented at PCWG </a:t>
            </a:r>
            <a:r>
              <a:rPr lang="en-US" sz="1600" noProof="0" dirty="0" smtClean="0"/>
              <a:t>3/25/2015</a:t>
            </a:r>
            <a:r>
              <a:rPr lang="en-US" sz="1600" noProof="0" dirty="0"/>
              <a:t>. Paul Lawson, “3D Nacelle Mounted Lidar in Complex Terrain”</a:t>
            </a:r>
          </a:p>
          <a:p>
            <a:pPr lvl="1"/>
            <a:r>
              <a:rPr lang="en-US" sz="1600" noProof="0" dirty="0"/>
              <a:t>Europe, France: EDF EN. Simple terrain.</a:t>
            </a:r>
            <a:r>
              <a:rPr lang="en-US" sz="1600" b="1" noProof="0" dirty="0"/>
              <a:t> To be presented </a:t>
            </a:r>
            <a:r>
              <a:rPr lang="en-US" sz="1600" b="1" noProof="0" dirty="0" smtClean="0"/>
              <a:t>today!</a:t>
            </a:r>
            <a:endParaRPr lang="en-US" sz="1600" b="1" noProof="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7" t="22060" r="24415" b="25021"/>
          <a:stretch/>
        </p:blipFill>
        <p:spPr bwMode="auto">
          <a:xfrm>
            <a:off x="6955851" y="1196752"/>
            <a:ext cx="192981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7" y="3212976"/>
            <a:ext cx="3384376" cy="124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51" y="3501008"/>
            <a:ext cx="1929816" cy="2482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72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4-beam Wind Iris calibration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84784"/>
            <a:ext cx="5832648" cy="3124125"/>
          </a:xfrm>
        </p:spPr>
        <p:txBody>
          <a:bodyPr>
            <a:normAutofit lnSpcReduction="10000"/>
          </a:bodyPr>
          <a:lstStyle/>
          <a:p>
            <a:r>
              <a:rPr lang="en-US" sz="2000" noProof="0" dirty="0" smtClean="0">
                <a:solidFill>
                  <a:schemeClr val="tx1"/>
                </a:solidFill>
              </a:rPr>
              <a:t>In the framework of </a:t>
            </a:r>
            <a:r>
              <a:rPr lang="en-US" sz="2000" noProof="0" dirty="0" err="1" smtClean="0">
                <a:solidFill>
                  <a:schemeClr val="tx1"/>
                </a:solidFill>
              </a:rPr>
              <a:t>UniTTe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(Uniform Turbine Testing), a procedure for 4-beam Wind Iris calibration has been designed : “White box” type.</a:t>
            </a:r>
          </a:p>
          <a:p>
            <a:r>
              <a:rPr lang="en-US" sz="2000" noProof="0" dirty="0" smtClean="0">
                <a:solidFill>
                  <a:schemeClr val="tx1"/>
                </a:solidFill>
              </a:rPr>
              <a:t>Comparison of radial wind speed measurement with cup anemometer </a:t>
            </a:r>
            <a:r>
              <a:rPr lang="en-US" sz="2000" dirty="0" smtClean="0">
                <a:solidFill>
                  <a:schemeClr val="tx1"/>
                </a:solidFill>
              </a:rPr>
              <a:t>undertaken at RISOE test site</a:t>
            </a:r>
            <a:r>
              <a:rPr lang="en-US" sz="2000" noProof="0" dirty="0" smtClean="0">
                <a:solidFill>
                  <a:schemeClr val="tx1"/>
                </a:solidFill>
              </a:rPr>
              <a:t> showed high agreement.</a:t>
            </a:r>
          </a:p>
          <a:p>
            <a:pPr lvl="0"/>
            <a:r>
              <a:rPr lang="en-US" sz="2000" dirty="0" err="1">
                <a:solidFill>
                  <a:schemeClr val="tx1"/>
                </a:solidFill>
              </a:rPr>
              <a:t>Leosphere</a:t>
            </a:r>
            <a:r>
              <a:rPr lang="en-US" sz="2000" dirty="0">
                <a:solidFill>
                  <a:schemeClr val="tx1"/>
                </a:solidFill>
              </a:rPr>
              <a:t> has also designed along with DTU an in-house calibration based on reference </a:t>
            </a:r>
            <a:r>
              <a:rPr lang="en-US" sz="2000" dirty="0" err="1">
                <a:solidFill>
                  <a:schemeClr val="tx1"/>
                </a:solidFill>
              </a:rPr>
              <a:t>Lidars</a:t>
            </a:r>
            <a:r>
              <a:rPr lang="en-US" sz="2000" dirty="0">
                <a:solidFill>
                  <a:schemeClr val="tx1"/>
                </a:solidFill>
              </a:rPr>
              <a:t> which is available for </a:t>
            </a:r>
            <a:r>
              <a:rPr lang="en-US" sz="2000" dirty="0" err="1" smtClean="0">
                <a:solidFill>
                  <a:schemeClr val="tx1"/>
                </a:solidFill>
              </a:rPr>
              <a:t>Windcube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and may be extended to </a:t>
            </a:r>
            <a:r>
              <a:rPr lang="en-US" sz="2000" dirty="0" smtClean="0">
                <a:solidFill>
                  <a:schemeClr val="tx1"/>
                </a:solidFill>
              </a:rPr>
              <a:t>Wind Iris (“Lidar to Lidar calibration”).</a:t>
            </a:r>
            <a:endParaRPr lang="fr-FR" sz="20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600" noProof="0" dirty="0"/>
          </a:p>
          <a:p>
            <a:pPr lvl="1"/>
            <a:endParaRPr lang="en-US" sz="1600" noProof="0" dirty="0" smtClean="0"/>
          </a:p>
          <a:p>
            <a:pPr lvl="1"/>
            <a:endParaRPr lang="en-US" sz="1600" noProof="0" dirty="0"/>
          </a:p>
          <a:p>
            <a:pPr marL="457200" lvl="1" indent="0">
              <a:buNone/>
            </a:pPr>
            <a:endParaRPr lang="en-US" sz="1600" noProof="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701" b="2795"/>
          <a:stretch/>
        </p:blipFill>
        <p:spPr bwMode="auto">
          <a:xfrm>
            <a:off x="6318281" y="1043368"/>
            <a:ext cx="2502191" cy="418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702829" y="5378347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GENERIC CALIBRATION PROCEDURES FOR NACELLE-BASED PROFILING </a:t>
            </a:r>
            <a:r>
              <a:rPr lang="en-US" sz="1000" i="1" dirty="0" smtClean="0"/>
              <a:t>LIDARS; </a:t>
            </a:r>
            <a:r>
              <a:rPr lang="en-US" sz="1000" i="1" dirty="0"/>
              <a:t>A. </a:t>
            </a:r>
            <a:r>
              <a:rPr lang="en-US" sz="1000" i="1" dirty="0" err="1" smtClean="0"/>
              <a:t>Borraccino</a:t>
            </a:r>
            <a:r>
              <a:rPr lang="en-US" sz="1000" i="1" dirty="0" smtClean="0"/>
              <a:t>, </a:t>
            </a:r>
            <a:r>
              <a:rPr lang="en-US" sz="1000" i="1" dirty="0"/>
              <a:t>M. </a:t>
            </a:r>
            <a:r>
              <a:rPr lang="en-US" sz="1000" i="1" dirty="0" smtClean="0"/>
              <a:t>Courtney, </a:t>
            </a:r>
            <a:r>
              <a:rPr lang="en-US" sz="1000" i="1" dirty="0"/>
              <a:t>R. </a:t>
            </a:r>
            <a:r>
              <a:rPr lang="en-US" sz="1000" i="1" dirty="0" smtClean="0"/>
              <a:t>Wagner; DEWEK 2015</a:t>
            </a:r>
            <a:endParaRPr lang="fr-FR" sz="1000" i="1" dirty="0"/>
          </a:p>
        </p:txBody>
      </p:sp>
    </p:spTree>
    <p:extLst>
      <p:ext uri="{BB962C8B-B14F-4D97-AF65-F5344CB8AC3E}">
        <p14:creationId xmlns:p14="http://schemas.microsoft.com/office/powerpoint/2010/main" val="41160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Wind speed reconstruction algorithm description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95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profile is reconstructed </a:t>
            </a:r>
            <a:endParaRPr lang="en-US" noProof="0" dirty="0"/>
          </a:p>
        </p:txBody>
      </p:sp>
      <p:grpSp>
        <p:nvGrpSpPr>
          <p:cNvPr id="26" name="Groupe 25"/>
          <p:cNvGrpSpPr/>
          <p:nvPr/>
        </p:nvGrpSpPr>
        <p:grpSpPr>
          <a:xfrm>
            <a:off x="69940" y="1460482"/>
            <a:ext cx="5582180" cy="3559405"/>
            <a:chOff x="323528" y="1237896"/>
            <a:chExt cx="8640960" cy="3559405"/>
          </a:xfrm>
        </p:grpSpPr>
        <p:grpSp>
          <p:nvGrpSpPr>
            <p:cNvPr id="4" name="Groupe 3"/>
            <p:cNvGrpSpPr/>
            <p:nvPr/>
          </p:nvGrpSpPr>
          <p:grpSpPr>
            <a:xfrm>
              <a:off x="323528" y="1268760"/>
              <a:ext cx="8640960" cy="3528541"/>
              <a:chOff x="544071" y="3499852"/>
              <a:chExt cx="13065539" cy="6119461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662"/>
              <a:stretch/>
            </p:blipFill>
            <p:spPr>
              <a:xfrm>
                <a:off x="544071" y="3499852"/>
                <a:ext cx="13065539" cy="6119461"/>
              </a:xfrm>
              <a:prstGeom prst="rect">
                <a:avLst/>
              </a:prstGeom>
            </p:spPr>
          </p:pic>
          <p:grpSp>
            <p:nvGrpSpPr>
              <p:cNvPr id="6" name="Groupe 5"/>
              <p:cNvGrpSpPr/>
              <p:nvPr/>
            </p:nvGrpSpPr>
            <p:grpSpPr>
              <a:xfrm>
                <a:off x="969004" y="3500016"/>
                <a:ext cx="11061522" cy="4457869"/>
                <a:chOff x="1336822" y="2627940"/>
                <a:chExt cx="11061522" cy="4457869"/>
              </a:xfrm>
            </p:grpSpPr>
            <p:grpSp>
              <p:nvGrpSpPr>
                <p:cNvPr id="7" name="Groupe 6"/>
                <p:cNvGrpSpPr/>
                <p:nvPr/>
              </p:nvGrpSpPr>
              <p:grpSpPr>
                <a:xfrm>
                  <a:off x="2437492" y="2627940"/>
                  <a:ext cx="9960852" cy="4268848"/>
                  <a:chOff x="1759247" y="4136975"/>
                  <a:chExt cx="9960852" cy="4268848"/>
                </a:xfrm>
              </p:grpSpPr>
              <p:grpSp>
                <p:nvGrpSpPr>
                  <p:cNvPr id="9" name="Groupe 8"/>
                  <p:cNvGrpSpPr/>
                  <p:nvPr/>
                </p:nvGrpSpPr>
                <p:grpSpPr>
                  <a:xfrm rot="255942">
                    <a:off x="1776034" y="5739470"/>
                    <a:ext cx="9944065" cy="2666353"/>
                    <a:chOff x="847393" y="2141769"/>
                    <a:chExt cx="6191332" cy="2666353"/>
                  </a:xfrm>
                </p:grpSpPr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21344058">
                      <a:off x="916881" y="2141769"/>
                      <a:ext cx="6121844" cy="2431882"/>
                    </a:xfrm>
                    <a:prstGeom prst="line">
                      <a:avLst/>
                    </a:prstGeom>
                    <a:ln>
                      <a:solidFill>
                        <a:srgbClr val="96BB39">
                          <a:alpha val="26000"/>
                        </a:srgb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Connecteur droit 15"/>
                    <p:cNvCxnSpPr/>
                    <p:nvPr/>
                  </p:nvCxnSpPr>
                  <p:spPr>
                    <a:xfrm rot="21344058">
                      <a:off x="847393" y="2181236"/>
                      <a:ext cx="5505530" cy="2626886"/>
                    </a:xfrm>
                    <a:prstGeom prst="line">
                      <a:avLst/>
                    </a:prstGeom>
                    <a:ln>
                      <a:solidFill>
                        <a:srgbClr val="96BB39">
                          <a:alpha val="26000"/>
                        </a:srgb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Connecteur droit 16"/>
                    <p:cNvCxnSpPr/>
                    <p:nvPr/>
                  </p:nvCxnSpPr>
                  <p:spPr>
                    <a:xfrm rot="21344058" flipH="1" flipV="1">
                      <a:off x="1056695" y="2253947"/>
                      <a:ext cx="5578222" cy="2338764"/>
                    </a:xfrm>
                    <a:prstGeom prst="line">
                      <a:avLst/>
                    </a:prstGeom>
                    <a:ln>
                      <a:solidFill>
                        <a:srgbClr val="96BB39">
                          <a:alpha val="26000"/>
                        </a:srgb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21344058" flipH="1" flipV="1">
                      <a:off x="889049" y="2488392"/>
                      <a:ext cx="1266497" cy="621140"/>
                    </a:xfrm>
                    <a:prstGeom prst="line">
                      <a:avLst/>
                    </a:prstGeom>
                    <a:ln>
                      <a:solidFill>
                        <a:srgbClr val="96BB39">
                          <a:alpha val="26000"/>
                        </a:srgb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" name="Groupe 9"/>
                  <p:cNvGrpSpPr/>
                  <p:nvPr/>
                </p:nvGrpSpPr>
                <p:grpSpPr>
                  <a:xfrm rot="21405877">
                    <a:off x="1759247" y="4136975"/>
                    <a:ext cx="9713873" cy="1701335"/>
                    <a:chOff x="885951" y="1215353"/>
                    <a:chExt cx="6025548" cy="1701335"/>
                  </a:xfrm>
                </p:grpSpPr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94123" flipV="1">
                      <a:off x="885951" y="1930596"/>
                      <a:ext cx="5914351" cy="913124"/>
                    </a:xfrm>
                    <a:prstGeom prst="line">
                      <a:avLst/>
                    </a:prstGeom>
                    <a:ln>
                      <a:solidFill>
                        <a:srgbClr val="5C6081">
                          <a:alpha val="37000"/>
                        </a:srgb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Connecteur droit 11"/>
                    <p:cNvCxnSpPr/>
                    <p:nvPr/>
                  </p:nvCxnSpPr>
                  <p:spPr>
                    <a:xfrm rot="194123" flipV="1">
                      <a:off x="897484" y="1215353"/>
                      <a:ext cx="6004924" cy="1662935"/>
                    </a:xfrm>
                    <a:prstGeom prst="line">
                      <a:avLst/>
                    </a:prstGeom>
                    <a:ln>
                      <a:solidFill>
                        <a:srgbClr val="5C6081">
                          <a:alpha val="37000"/>
                        </a:srgb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Connecteur droit 12"/>
                    <p:cNvCxnSpPr/>
                    <p:nvPr/>
                  </p:nvCxnSpPr>
                  <p:spPr>
                    <a:xfrm rot="194123" flipV="1">
                      <a:off x="6782692" y="1536145"/>
                      <a:ext cx="128807" cy="720889"/>
                    </a:xfrm>
                    <a:prstGeom prst="line">
                      <a:avLst/>
                    </a:prstGeom>
                    <a:ln>
                      <a:solidFill>
                        <a:srgbClr val="5C6081">
                          <a:alpha val="37000"/>
                        </a:srgb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Connecteur droit 13"/>
                    <p:cNvCxnSpPr/>
                    <p:nvPr/>
                  </p:nvCxnSpPr>
                  <p:spPr>
                    <a:xfrm rot="194123" flipH="1">
                      <a:off x="967883" y="1576124"/>
                      <a:ext cx="5864286" cy="1340564"/>
                    </a:xfrm>
                    <a:prstGeom prst="line">
                      <a:avLst/>
                    </a:prstGeom>
                    <a:ln>
                      <a:solidFill>
                        <a:srgbClr val="5C6081">
                          <a:alpha val="37000"/>
                        </a:srgb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8" name="Picture 2" descr="C:\Avent Lidar Technology\MO\Collateral\Illustrations\Eolienne seule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6822" y="3459306"/>
                  <a:ext cx="1807315" cy="3626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5" name="Rectangle 24"/>
            <p:cNvSpPr/>
            <p:nvPr/>
          </p:nvSpPr>
          <p:spPr>
            <a:xfrm>
              <a:off x="6631538" y="1237896"/>
              <a:ext cx="559898" cy="28676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9" name="Connecteur droit avec flèche 28"/>
          <p:cNvCxnSpPr>
            <a:endCxn id="27" idx="1"/>
          </p:cNvCxnSpPr>
          <p:nvPr/>
        </p:nvCxnSpPr>
        <p:spPr>
          <a:xfrm flipV="1">
            <a:off x="4503918" y="3070898"/>
            <a:ext cx="1577464" cy="433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23528" y="5019887"/>
            <a:ext cx="8820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For each of 10 measurement distances</a:t>
            </a:r>
            <a:r>
              <a:rPr lang="en-US" sz="2400" b="1" dirty="0" smtClean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Two wind speeds are measured at two different heights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The entire wind profile is then extrapolated</a:t>
            </a:r>
            <a:endParaRPr lang="en-US" sz="2400" b="1" dirty="0"/>
          </a:p>
        </p:txBody>
      </p:sp>
      <p:grpSp>
        <p:nvGrpSpPr>
          <p:cNvPr id="53" name="Groupe 52"/>
          <p:cNvGrpSpPr/>
          <p:nvPr/>
        </p:nvGrpSpPr>
        <p:grpSpPr>
          <a:xfrm>
            <a:off x="6081382" y="1056612"/>
            <a:ext cx="2811098" cy="4028572"/>
            <a:chOff x="6081382" y="1056612"/>
            <a:chExt cx="2811098" cy="4028572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382" y="1056612"/>
              <a:ext cx="2811098" cy="4028572"/>
            </a:xfrm>
            <a:prstGeom prst="rect">
              <a:avLst/>
            </a:prstGeom>
          </p:spPr>
        </p:pic>
        <p:sp>
          <p:nvSpPr>
            <p:cNvPr id="52" name="Losange 51"/>
            <p:cNvSpPr/>
            <p:nvPr/>
          </p:nvSpPr>
          <p:spPr>
            <a:xfrm>
              <a:off x="7812360" y="2827098"/>
              <a:ext cx="72008" cy="97846"/>
            </a:xfrm>
            <a:prstGeom prst="diamond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3764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Wind power LEO AVENT">
  <a:themeElements>
    <a:clrScheme name="LEOSPHER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C6081"/>
      </a:accent1>
      <a:accent2>
        <a:srgbClr val="C20016"/>
      </a:accent2>
      <a:accent3>
        <a:srgbClr val="96BB39"/>
      </a:accent3>
      <a:accent4>
        <a:srgbClr val="9762A1"/>
      </a:accent4>
      <a:accent5>
        <a:srgbClr val="DF9A18"/>
      </a:accent5>
      <a:accent6>
        <a:srgbClr val="0098D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NRG">
  <a:themeElements>
    <a:clrScheme name="RNRG Colors">
      <a:dk1>
        <a:sysClr val="windowText" lastClr="000000"/>
      </a:dk1>
      <a:lt1>
        <a:sysClr val="window" lastClr="FFFFFF"/>
      </a:lt1>
      <a:dk2>
        <a:srgbClr val="5A5C66"/>
      </a:dk2>
      <a:lt2>
        <a:srgbClr val="F0E5D0"/>
      </a:lt2>
      <a:accent1>
        <a:srgbClr val="5CA1BE"/>
      </a:accent1>
      <a:accent2>
        <a:srgbClr val="E0AF3C"/>
      </a:accent2>
      <a:accent3>
        <a:srgbClr val="80C7B4"/>
      </a:accent3>
      <a:accent4>
        <a:srgbClr val="E0CD00"/>
      </a:accent4>
      <a:accent5>
        <a:srgbClr val="BED8E5"/>
      </a:accent5>
      <a:accent6>
        <a:srgbClr val="81821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Wind power LEO AVENT</Template>
  <TotalTime>1242</TotalTime>
  <Words>1030</Words>
  <Application>Microsoft Office PowerPoint</Application>
  <PresentationFormat>On-screen Show (4:3)</PresentationFormat>
  <Paragraphs>154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Corbel</vt:lpstr>
      <vt:lpstr>Tahoma</vt:lpstr>
      <vt:lpstr>Wingdings</vt:lpstr>
      <vt:lpstr>PPT Wind power LEO AVENT</vt:lpstr>
      <vt:lpstr>RNRG</vt:lpstr>
      <vt:lpstr>Metrological validation and operational assessment of 4-beam Wind Iris  turbine-mounted Lidar</vt:lpstr>
      <vt:lpstr>About Leosphere</vt:lpstr>
      <vt:lpstr>About Renewable NRG Systems</vt:lpstr>
      <vt:lpstr>Agenda   </vt:lpstr>
      <vt:lpstr>4-beam Wind Iris description</vt:lpstr>
      <vt:lpstr>4-beam Wind Iris</vt:lpstr>
      <vt:lpstr>4-beam Wind Iris calibration</vt:lpstr>
      <vt:lpstr>Wind speed reconstruction algorithm description</vt:lpstr>
      <vt:lpstr>Wind profile is reconstructed </vt:lpstr>
      <vt:lpstr>Wind characteristics are measured</vt:lpstr>
      <vt:lpstr>Metrological validation of the 4-beam Wind Iris</vt:lpstr>
      <vt:lpstr>A simple terrain site in southern France</vt:lpstr>
      <vt:lpstr>Wind speed : equivalent accuracy to 2-beam Wind Iris</vt:lpstr>
      <vt:lpstr>Uncertainty of power law interpolation</vt:lpstr>
      <vt:lpstr>Shear measurement compared with mast</vt:lpstr>
      <vt:lpstr>Turbulence intensity compared with mast</vt:lpstr>
      <vt:lpstr>Metrology of 4-beam Wind Iris in simple terrain</vt:lpstr>
      <vt:lpstr>Validating 4-beam Wind Iris precision from power curve measurement</vt:lpstr>
      <vt:lpstr>Power performance testing from 4-beam Wind Iris</vt:lpstr>
      <vt:lpstr>Power performance analysis</vt:lpstr>
      <vt:lpstr>Shear effect on power performance</vt:lpstr>
      <vt:lpstr>Turbulence intensity effect on PP</vt:lpstr>
      <vt:lpstr>Conclusion</vt:lpstr>
      <vt:lpstr>Conclusions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PCWG</dc:title>
  <dc:creator>guest leosphere</dc:creator>
  <cp:lastModifiedBy>Evan G. Osler</cp:lastModifiedBy>
  <cp:revision>91</cp:revision>
  <dcterms:created xsi:type="dcterms:W3CDTF">2016-05-18T09:04:42Z</dcterms:created>
  <dcterms:modified xsi:type="dcterms:W3CDTF">2016-08-11T12:25:08Z</dcterms:modified>
</cp:coreProperties>
</file>